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7" r:id="rId2"/>
  </p:sldMasterIdLst>
  <p:notesMasterIdLst>
    <p:notesMasterId r:id="rId15"/>
  </p:notesMasterIdLst>
  <p:sldIdLst>
    <p:sldId id="257" r:id="rId3"/>
    <p:sldId id="271" r:id="rId4"/>
    <p:sldId id="272" r:id="rId5"/>
    <p:sldId id="268" r:id="rId6"/>
    <p:sldId id="263" r:id="rId7"/>
    <p:sldId id="260" r:id="rId8"/>
    <p:sldId id="280" r:id="rId9"/>
    <p:sldId id="267" r:id="rId10"/>
    <p:sldId id="277" r:id="rId11"/>
    <p:sldId id="278" r:id="rId12"/>
    <p:sldId id="273" r:id="rId13"/>
    <p:sldId id="265" r:id="rId14"/>
  </p:sldIdLst>
  <p:sldSz cx="9144000" cy="5143500" type="screen16x9"/>
  <p:notesSz cx="6858000" cy="9144000"/>
  <p:defaultTextStyle>
    <a:defPPr>
      <a:defRPr lang="zh-CN"/>
    </a:defPPr>
    <a:lvl1pPr marL="0" algn="l" defTabSz="9140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30" algn="l" defTabSz="9140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60" algn="l" defTabSz="9140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091" algn="l" defTabSz="9140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20" algn="l" defTabSz="9140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150" algn="l" defTabSz="9140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181" algn="l" defTabSz="9140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210" algn="l" defTabSz="9140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242" algn="l" defTabSz="9140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66FF"/>
    <a:srgbClr val="E2F8EC"/>
    <a:srgbClr val="C937CC"/>
    <a:srgbClr val="C6FCE0"/>
    <a:srgbClr val="E4FEC4"/>
    <a:srgbClr val="962D14"/>
    <a:srgbClr val="919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60"/>
  </p:normalViewPr>
  <p:slideViewPr>
    <p:cSldViewPr>
      <p:cViewPr varScale="1">
        <p:scale>
          <a:sx n="57" d="100"/>
          <a:sy n="57" d="100"/>
        </p:scale>
        <p:origin x="-282" y="-90"/>
      </p:cViewPr>
      <p:guideLst>
        <p:guide orient="horz" pos="1621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jpe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A8365F-FA91-4B83-AFAD-8FED84446FE2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381FA-4E9B-4275-BDC1-B66B1C8892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960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0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30" algn="l" defTabSz="9140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060" algn="l" defTabSz="9140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091" algn="l" defTabSz="9140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20" algn="l" defTabSz="9140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150" algn="l" defTabSz="9140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181" algn="l" defTabSz="9140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210" algn="l" defTabSz="9140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242" algn="l" defTabSz="9140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381FA-4E9B-4275-BDC1-B66B1C8892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07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381FA-4E9B-4275-BDC1-B66B1C8892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780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mailto:info@eyefulpresentations.co.uk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1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"/>
          <p:cNvSpPr/>
          <p:nvPr userDrawn="1"/>
        </p:nvSpPr>
        <p:spPr>
          <a:xfrm>
            <a:off x="581" y="1"/>
            <a:ext cx="9142838" cy="3649851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 defTabSz="685526"/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24" name="TextBox 7"/>
          <p:cNvSpPr txBox="1">
            <a:spLocks noChangeArrowheads="1"/>
          </p:cNvSpPr>
          <p:nvPr userDrawn="1"/>
        </p:nvSpPr>
        <p:spPr bwMode="auto">
          <a:xfrm>
            <a:off x="847526" y="4100032"/>
            <a:ext cx="1851936" cy="253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53" tIns="34276" rIns="68553" bIns="34276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685526" eaLnBrk="1" hangingPunct="1"/>
            <a:r>
              <a:rPr lang="en-US" altLang="zh-CN" sz="1200" dirty="0" smtClean="0">
                <a:solidFill>
                  <a:prstClr val="white">
                    <a:lumMod val="50000"/>
                  </a:prst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Designed by @</a:t>
            </a:r>
            <a:r>
              <a:rPr lang="en-US" altLang="zh-CN" sz="1200" dirty="0" err="1">
                <a:solidFill>
                  <a:prstClr val="white">
                    <a:lumMod val="50000"/>
                  </a:prst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</a:t>
            </a:r>
            <a:r>
              <a:rPr lang="en-US" altLang="zh-CN" sz="1200" dirty="0" err="1" smtClean="0">
                <a:solidFill>
                  <a:prstClr val="white">
                    <a:lumMod val="50000"/>
                  </a:prst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eliss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847526" y="3810782"/>
            <a:ext cx="3076740" cy="269276"/>
          </a:xfrm>
          <a:prstGeom prst="rect">
            <a:avLst/>
          </a:prstGeom>
        </p:spPr>
        <p:txBody>
          <a:bodyPr wrap="square" lIns="68553" tIns="34276" rIns="68553" bIns="34276" anchor="ctr">
            <a:spAutoFit/>
          </a:bodyPr>
          <a:lstStyle/>
          <a:p>
            <a:pPr defTabSz="685526"/>
            <a:r>
              <a:rPr lang="zh-CN" altLang="en-US" sz="1300" dirty="0" smtClean="0">
                <a:solidFill>
                  <a:srgbClr val="D24726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企业中高层领导培训教材</a:t>
            </a:r>
            <a:endParaRPr lang="zh-CN" altLang="en-US" sz="1300" dirty="0">
              <a:solidFill>
                <a:srgbClr val="D24726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29" name="TextBox 3"/>
          <p:cNvSpPr txBox="1"/>
          <p:nvPr userDrawn="1"/>
        </p:nvSpPr>
        <p:spPr>
          <a:xfrm>
            <a:off x="847528" y="2625758"/>
            <a:ext cx="5410363" cy="992551"/>
          </a:xfrm>
          <a:prstGeom prst="rect">
            <a:avLst/>
          </a:prstGeom>
          <a:noFill/>
        </p:spPr>
        <p:txBody>
          <a:bodyPr wrap="square" lIns="68553" tIns="34276" rIns="68553" bIns="34276">
            <a:spAutoFit/>
          </a:bodyPr>
          <a:lstStyle/>
          <a:p>
            <a:pPr defTabSz="685526">
              <a:defRPr/>
            </a:pPr>
            <a:r>
              <a:rPr lang="zh-CN" altLang="en-US" sz="6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企业战略管理</a:t>
            </a:r>
            <a:endParaRPr lang="zh-CN" altLang="en-US" sz="6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 userDrawn="1"/>
        </p:nvGrpSpPr>
        <p:grpSpPr>
          <a:xfrm>
            <a:off x="7438502" y="4662079"/>
            <a:ext cx="1451731" cy="371636"/>
            <a:chOff x="602538" y="6254444"/>
            <a:chExt cx="1936145" cy="495514"/>
          </a:xfrm>
        </p:grpSpPr>
        <p:sp>
          <p:nvSpPr>
            <p:cNvPr id="33" name="Text Box 62"/>
            <p:cNvSpPr txBox="1">
              <a:spLocks noChangeArrowheads="1"/>
            </p:cNvSpPr>
            <p:nvPr/>
          </p:nvSpPr>
          <p:spPr bwMode="auto">
            <a:xfrm>
              <a:off x="1027280" y="6317536"/>
              <a:ext cx="1511403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200" dirty="0">
                  <a:solidFill>
                    <a:srgbClr val="D24726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200" dirty="0">
                <a:solidFill>
                  <a:srgbClr val="D247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4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538" y="6254444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 userDrawn="1"/>
        </p:nvSpPr>
        <p:spPr>
          <a:xfrm>
            <a:off x="7487565" y="348281"/>
            <a:ext cx="1457782" cy="39238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68553" tIns="34276" rIns="68553" bIns="34276" rtlCol="0" anchor="ctr">
            <a:spAutoFit/>
          </a:bodyPr>
          <a:lstStyle/>
          <a:p>
            <a:pPr algn="r" defTabSz="685526"/>
            <a:r>
              <a:rPr lang="en-US" altLang="zh-CN" sz="2100" dirty="0" smtClean="0">
                <a:solidFill>
                  <a:prstClr val="white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2100" dirty="0">
              <a:solidFill>
                <a:prstClr val="white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737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5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50"/>
                            </p:stCondLst>
                            <p:childTnLst>
                              <p:par>
                                <p:cTn id="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86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6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451E-6 -1.19861 L 1.87451E-6 -2.59259E-6 L 0.00039 -0.12153 L 1.87451E-6 -2.59259E-6 " pathEditMode="relative" rAng="0" ptsTypes="AAAA">
                                      <p:cBhvr>
                                        <p:cTn id="24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29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0"/>
            <a:ext cx="9145218" cy="5143500"/>
          </a:xfrm>
          <a:prstGeom prst="rect">
            <a:avLst/>
          </a:prstGeom>
          <a:solidFill>
            <a:srgbClr val="FF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 defTabSz="685526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2" name="矩形 42"/>
          <p:cNvSpPr/>
          <p:nvPr userDrawn="1"/>
        </p:nvSpPr>
        <p:spPr>
          <a:xfrm>
            <a:off x="7162939" y="1"/>
            <a:ext cx="1387546" cy="88107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anchor="ctr"/>
          <a:lstStyle/>
          <a:p>
            <a:pPr defTabSz="685526"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3" name="矩形 2"/>
          <p:cNvSpPr/>
          <p:nvPr userDrawn="1"/>
        </p:nvSpPr>
        <p:spPr>
          <a:xfrm>
            <a:off x="447053" y="1782563"/>
            <a:ext cx="2718896" cy="3000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 defTabSz="685526"/>
            <a:r>
              <a:rPr lang="en-US" altLang="zh-CN" sz="1300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01</a:t>
            </a:r>
            <a:r>
              <a:rPr lang="en-US" altLang="zh-CN" sz="1300" dirty="0" smtClean="0">
                <a:solidFill>
                  <a:prstClr val="white"/>
                </a:solidFill>
              </a:rPr>
              <a:t>  </a:t>
            </a:r>
            <a:r>
              <a:rPr lang="zh-CN" altLang="en-US" sz="1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企业战略概述</a:t>
            </a:r>
          </a:p>
        </p:txBody>
      </p:sp>
      <p:sp>
        <p:nvSpPr>
          <p:cNvPr id="49" name="矩形 2"/>
          <p:cNvSpPr/>
          <p:nvPr userDrawn="1"/>
        </p:nvSpPr>
        <p:spPr>
          <a:xfrm>
            <a:off x="3223971" y="1782563"/>
            <a:ext cx="2718896" cy="3000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 defTabSz="685526"/>
            <a:r>
              <a:rPr lang="en-US" altLang="zh-CN" sz="1300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02</a:t>
            </a:r>
            <a:r>
              <a:rPr lang="en-US" altLang="zh-CN" sz="1300" dirty="0" smtClean="0">
                <a:solidFill>
                  <a:prstClr val="white"/>
                </a:solidFill>
              </a:rPr>
              <a:t>  </a:t>
            </a:r>
            <a:r>
              <a:rPr lang="zh-CN" altLang="en-US" sz="1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战略管理概述</a:t>
            </a:r>
          </a:p>
        </p:txBody>
      </p:sp>
      <p:sp>
        <p:nvSpPr>
          <p:cNvPr id="50" name="矩形 2"/>
          <p:cNvSpPr/>
          <p:nvPr userDrawn="1"/>
        </p:nvSpPr>
        <p:spPr>
          <a:xfrm>
            <a:off x="6000890" y="1782563"/>
            <a:ext cx="2718896" cy="3000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 defTabSz="685526"/>
            <a:r>
              <a:rPr lang="en-US" altLang="zh-CN" sz="1300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03</a:t>
            </a:r>
            <a:r>
              <a:rPr lang="en-US" altLang="zh-CN" sz="1300" dirty="0" smtClean="0">
                <a:solidFill>
                  <a:prstClr val="white"/>
                </a:solidFill>
              </a:rPr>
              <a:t>  </a:t>
            </a:r>
            <a:r>
              <a:rPr lang="zh-CN" altLang="en-US" sz="1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战略管理过程</a:t>
            </a:r>
          </a:p>
        </p:txBody>
      </p:sp>
      <p:sp>
        <p:nvSpPr>
          <p:cNvPr id="52" name="TextBox 15"/>
          <p:cNvSpPr txBox="1"/>
          <p:nvPr userDrawn="1"/>
        </p:nvSpPr>
        <p:spPr>
          <a:xfrm>
            <a:off x="523658" y="687904"/>
            <a:ext cx="971602" cy="253887"/>
          </a:xfrm>
          <a:prstGeom prst="rect">
            <a:avLst/>
          </a:prstGeom>
          <a:noFill/>
        </p:spPr>
        <p:txBody>
          <a:bodyPr wrap="square" lIns="68553" tIns="34276" rIns="68553" bIns="34276" rtlCol="0">
            <a:spAutoFit/>
          </a:bodyPr>
          <a:lstStyle/>
          <a:p>
            <a:pPr algn="ctr" defTabSz="685526"/>
            <a:r>
              <a:rPr lang="en-US" altLang="zh-CN" sz="1200" dirty="0" smtClean="0">
                <a:solidFill>
                  <a:srgbClr val="FF8500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200" dirty="0">
              <a:solidFill>
                <a:srgbClr val="FF8500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53" name="文本框 52"/>
          <p:cNvSpPr txBox="1"/>
          <p:nvPr userDrawn="1"/>
        </p:nvSpPr>
        <p:spPr>
          <a:xfrm>
            <a:off x="523658" y="357505"/>
            <a:ext cx="971602" cy="346220"/>
          </a:xfrm>
          <a:prstGeom prst="rect">
            <a:avLst/>
          </a:prstGeom>
          <a:noFill/>
        </p:spPr>
        <p:txBody>
          <a:bodyPr wrap="square" lIns="68553" tIns="34276" rIns="68553" bIns="34276" rtlCol="0">
            <a:spAutoFit/>
          </a:bodyPr>
          <a:lstStyle/>
          <a:p>
            <a:pPr algn="ctr" defTabSz="685526"/>
            <a:r>
              <a:rPr lang="zh-CN" altLang="en-US" dirty="0" smtClean="0">
                <a:solidFill>
                  <a:srgbClr val="3B3939"/>
                </a:solidFill>
                <a:ea typeface="微软雅黑"/>
              </a:rPr>
              <a:t>目录页</a:t>
            </a:r>
            <a:endParaRPr lang="zh-CN" altLang="en-US" dirty="0">
              <a:solidFill>
                <a:srgbClr val="3B3939"/>
              </a:solidFill>
              <a:ea typeface="微软雅黑"/>
            </a:endParaRPr>
          </a:p>
        </p:txBody>
      </p:sp>
      <p:sp>
        <p:nvSpPr>
          <p:cNvPr id="54" name="矩形 53"/>
          <p:cNvSpPr/>
          <p:nvPr userDrawn="1"/>
        </p:nvSpPr>
        <p:spPr>
          <a:xfrm>
            <a:off x="7446679" y="139993"/>
            <a:ext cx="820069" cy="276999"/>
          </a:xfrm>
          <a:prstGeom prst="rect">
            <a:avLst/>
          </a:prstGeom>
        </p:spPr>
        <p:txBody>
          <a:bodyPr lIns="68553" tIns="34276" rIns="68553" bIns="34276"/>
          <a:lstStyle/>
          <a:p>
            <a:pPr algn="ctr" defTabSz="685526"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200">
                <a:solidFill>
                  <a:prstClr val="black">
                    <a:lumMod val="75000"/>
                    <a:lumOff val="25000"/>
                  </a:prstClr>
                </a:solidFill>
              </a:rPr>
              <a:pPr algn="ctr" defTabSz="685526">
                <a:defRPr/>
              </a:pPr>
              <a:t>‹#›</a:t>
            </a:fld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7162939" y="416991"/>
            <a:ext cx="1387546" cy="0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 userDrawn="1"/>
        </p:nvGrpSpPr>
        <p:grpSpPr>
          <a:xfrm>
            <a:off x="807909" y="2402249"/>
            <a:ext cx="1997182" cy="1998222"/>
            <a:chOff x="925401" y="3148271"/>
            <a:chExt cx="2664296" cy="2664296"/>
          </a:xfrm>
        </p:grpSpPr>
        <p:sp>
          <p:nvSpPr>
            <p:cNvPr id="3" name="椭圆 2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526"/>
              <a:endParaRPr lang="zh-CN" altLang="en-US" sz="1300">
                <a:solidFill>
                  <a:prstClr val="white"/>
                </a:solidFill>
              </a:endParaRPr>
            </a:p>
          </p:txBody>
        </p:sp>
        <p:sp>
          <p:nvSpPr>
            <p:cNvPr id="2" name="椭圆 1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526"/>
              <a:endParaRPr lang="zh-CN" altLang="en-US" sz="1300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3584828" y="2402249"/>
            <a:ext cx="1997182" cy="1998222"/>
            <a:chOff x="925401" y="3148271"/>
            <a:chExt cx="2664296" cy="2664296"/>
          </a:xfrm>
        </p:grpSpPr>
        <p:sp>
          <p:nvSpPr>
            <p:cNvPr id="23" name="椭圆 22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526"/>
              <a:endParaRPr lang="zh-CN" altLang="en-US" sz="1300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526"/>
              <a:endParaRPr lang="zh-CN" altLang="en-US" sz="1300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6361746" y="2402249"/>
            <a:ext cx="1997182" cy="1998222"/>
            <a:chOff x="925401" y="3148271"/>
            <a:chExt cx="2664296" cy="2664296"/>
          </a:xfrm>
        </p:grpSpPr>
        <p:sp>
          <p:nvSpPr>
            <p:cNvPr id="26" name="椭圆 25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526"/>
              <a:endParaRPr lang="zh-CN" altLang="en-US" sz="1300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526"/>
              <a:endParaRPr lang="zh-CN" altLang="en-US" sz="1300">
                <a:solidFill>
                  <a:prstClr val="white"/>
                </a:solidFill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781" y="2861360"/>
            <a:ext cx="1079438" cy="1080000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447053" y="1731179"/>
            <a:ext cx="2718896" cy="0"/>
          </a:xfrm>
          <a:prstGeom prst="line">
            <a:avLst/>
          </a:prstGeom>
          <a:ln w="1905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>
            <a:off x="3223972" y="1731179"/>
            <a:ext cx="2718896" cy="0"/>
          </a:xfrm>
          <a:prstGeom prst="line">
            <a:avLst/>
          </a:prstGeom>
          <a:ln w="1905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6000890" y="1731179"/>
            <a:ext cx="2718896" cy="0"/>
          </a:xfrm>
          <a:prstGeom prst="line">
            <a:avLst/>
          </a:prstGeom>
          <a:ln w="1905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618" y="2861360"/>
            <a:ext cx="1079438" cy="1080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700" y="2861360"/>
            <a:ext cx="1079438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25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"/>
          <p:cNvSpPr txBox="1"/>
          <p:nvPr userDrawn="1"/>
        </p:nvSpPr>
        <p:spPr>
          <a:xfrm>
            <a:off x="514398" y="247267"/>
            <a:ext cx="1187513" cy="951514"/>
          </a:xfrm>
          <a:prstGeom prst="rect">
            <a:avLst/>
          </a:prstGeom>
          <a:noFill/>
        </p:spPr>
        <p:txBody>
          <a:bodyPr wrap="square" lIns="68553" tIns="34276" rIns="68553" bIns="34276">
            <a:spAutoFit/>
          </a:bodyPr>
          <a:lstStyle/>
          <a:p>
            <a:pPr defTabSz="685526">
              <a:spcBef>
                <a:spcPts val="300"/>
              </a:spcBef>
              <a:spcAft>
                <a:spcPts val="225"/>
              </a:spcAft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第一章  </a:t>
            </a:r>
            <a:endParaRPr lang="en-US" altLang="zh-CN" sz="12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企业战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略概述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39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 userDrawn="1"/>
        </p:nvSpPr>
        <p:spPr>
          <a:xfrm>
            <a:off x="514398" y="247267"/>
            <a:ext cx="1187513" cy="951514"/>
          </a:xfrm>
          <a:prstGeom prst="rect">
            <a:avLst/>
          </a:prstGeom>
          <a:noFill/>
        </p:spPr>
        <p:txBody>
          <a:bodyPr wrap="square" lIns="68553" tIns="34276" rIns="68553" bIns="34276">
            <a:spAutoFit/>
          </a:bodyPr>
          <a:lstStyle/>
          <a:p>
            <a:pPr defTabSz="685526">
              <a:spcBef>
                <a:spcPts val="300"/>
              </a:spcBef>
              <a:spcAft>
                <a:spcPts val="225"/>
              </a:spcAft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第二章  </a:t>
            </a:r>
            <a:endParaRPr lang="en-US" altLang="zh-CN" sz="12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战略管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理概述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7649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 userDrawn="1"/>
        </p:nvSpPr>
        <p:spPr>
          <a:xfrm>
            <a:off x="514398" y="247267"/>
            <a:ext cx="1187513" cy="951514"/>
          </a:xfrm>
          <a:prstGeom prst="rect">
            <a:avLst/>
          </a:prstGeom>
          <a:noFill/>
        </p:spPr>
        <p:txBody>
          <a:bodyPr wrap="square" lIns="68553" tIns="34276" rIns="68553" bIns="34276">
            <a:spAutoFit/>
          </a:bodyPr>
          <a:lstStyle/>
          <a:p>
            <a:pPr defTabSz="685526">
              <a:spcBef>
                <a:spcPts val="300"/>
              </a:spcBef>
              <a:spcAft>
                <a:spcPts val="225"/>
              </a:spcAft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第三章  </a:t>
            </a:r>
            <a:endParaRPr lang="en-US" altLang="zh-CN" sz="12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战略管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理过程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6723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 userDrawn="1"/>
        </p:nvSpPr>
        <p:spPr>
          <a:xfrm>
            <a:off x="514398" y="247267"/>
            <a:ext cx="1187513" cy="951514"/>
          </a:xfrm>
          <a:prstGeom prst="rect">
            <a:avLst/>
          </a:prstGeom>
          <a:noFill/>
        </p:spPr>
        <p:txBody>
          <a:bodyPr wrap="square" lIns="68553" tIns="34276" rIns="68553" bIns="34276">
            <a:spAutoFit/>
          </a:bodyPr>
          <a:lstStyle/>
          <a:p>
            <a:pPr defTabSz="685526">
              <a:spcBef>
                <a:spcPts val="300"/>
              </a:spcBef>
              <a:spcAft>
                <a:spcPts val="225"/>
              </a:spcAft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第三章  </a:t>
            </a:r>
            <a:endParaRPr lang="en-US" altLang="zh-CN" sz="12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战略管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理过程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TextBox 8"/>
          <p:cNvSpPr txBox="1"/>
          <p:nvPr userDrawn="1"/>
        </p:nvSpPr>
        <p:spPr>
          <a:xfrm>
            <a:off x="1765152" y="303500"/>
            <a:ext cx="5235855" cy="315443"/>
          </a:xfrm>
          <a:prstGeom prst="rect">
            <a:avLst/>
          </a:prstGeom>
          <a:noFill/>
        </p:spPr>
        <p:txBody>
          <a:bodyPr wrap="square" lIns="68553" tIns="34276" rIns="68553" bIns="34276" rtlCol="0">
            <a:spAutoFit/>
          </a:bodyPr>
          <a:lstStyle/>
          <a:p>
            <a:pPr defTabSz="685526"/>
            <a:r>
              <a:rPr lang="zh-CN" altLang="en-US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第一节</a:t>
            </a:r>
            <a:r>
              <a:rPr lang="en-US" altLang="zh-CN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战略分析（内外部环境及投资组合分析）</a:t>
            </a:r>
            <a:endParaRPr lang="zh-CN" altLang="en-US" sz="16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072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 userDrawn="1"/>
        </p:nvSpPr>
        <p:spPr>
          <a:xfrm>
            <a:off x="514398" y="247267"/>
            <a:ext cx="1187513" cy="951514"/>
          </a:xfrm>
          <a:prstGeom prst="rect">
            <a:avLst/>
          </a:prstGeom>
          <a:noFill/>
        </p:spPr>
        <p:txBody>
          <a:bodyPr wrap="square" lIns="68553" tIns="34276" rIns="68553" bIns="34276">
            <a:spAutoFit/>
          </a:bodyPr>
          <a:lstStyle/>
          <a:p>
            <a:pPr defTabSz="685526">
              <a:spcBef>
                <a:spcPts val="300"/>
              </a:spcBef>
              <a:spcAft>
                <a:spcPts val="225"/>
              </a:spcAft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第三章  </a:t>
            </a:r>
            <a:endParaRPr lang="en-US" altLang="zh-CN" sz="12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战略管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理过程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TextBox 8"/>
          <p:cNvSpPr txBox="1"/>
          <p:nvPr userDrawn="1"/>
        </p:nvSpPr>
        <p:spPr>
          <a:xfrm>
            <a:off x="1765152" y="303500"/>
            <a:ext cx="5451767" cy="315443"/>
          </a:xfrm>
          <a:prstGeom prst="rect">
            <a:avLst/>
          </a:prstGeom>
          <a:noFill/>
        </p:spPr>
        <p:txBody>
          <a:bodyPr wrap="square" lIns="68553" tIns="34276" rIns="68553" bIns="34276" rtlCol="0">
            <a:spAutoFit/>
          </a:bodyPr>
          <a:lstStyle/>
          <a:p>
            <a:pPr defTabSz="685526"/>
            <a:r>
              <a:rPr lang="zh-CN" altLang="en-US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第二节</a:t>
            </a:r>
            <a:r>
              <a:rPr lang="en-US" altLang="zh-CN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战略制定（愿景、使命、战略目标、战略选择）</a:t>
            </a:r>
            <a:endParaRPr lang="zh-CN" altLang="en-US" sz="16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6563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 userDrawn="1"/>
        </p:nvSpPr>
        <p:spPr>
          <a:xfrm>
            <a:off x="514398" y="247267"/>
            <a:ext cx="1187513" cy="951514"/>
          </a:xfrm>
          <a:prstGeom prst="rect">
            <a:avLst/>
          </a:prstGeom>
          <a:noFill/>
        </p:spPr>
        <p:txBody>
          <a:bodyPr wrap="square" lIns="68553" tIns="34276" rIns="68553" bIns="34276">
            <a:spAutoFit/>
          </a:bodyPr>
          <a:lstStyle/>
          <a:p>
            <a:pPr defTabSz="685526">
              <a:spcBef>
                <a:spcPts val="300"/>
              </a:spcBef>
              <a:spcAft>
                <a:spcPts val="225"/>
              </a:spcAft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第三章  </a:t>
            </a:r>
            <a:endParaRPr lang="en-US" altLang="zh-CN" sz="12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战略管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理过程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TextBox 8"/>
          <p:cNvSpPr txBox="1"/>
          <p:nvPr userDrawn="1"/>
        </p:nvSpPr>
        <p:spPr>
          <a:xfrm>
            <a:off x="1765152" y="303500"/>
            <a:ext cx="2429005" cy="315443"/>
          </a:xfrm>
          <a:prstGeom prst="rect">
            <a:avLst/>
          </a:prstGeom>
          <a:noFill/>
        </p:spPr>
        <p:txBody>
          <a:bodyPr wrap="square" lIns="68553" tIns="34276" rIns="68553" bIns="34276" rtlCol="0">
            <a:spAutoFit/>
          </a:bodyPr>
          <a:lstStyle/>
          <a:p>
            <a:pPr defTabSz="685526"/>
            <a:r>
              <a:rPr lang="zh-CN" altLang="en-US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第三节</a:t>
            </a:r>
            <a:r>
              <a:rPr lang="en-US" altLang="zh-CN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战略实施</a:t>
            </a:r>
            <a:endParaRPr lang="zh-CN" altLang="en-US" sz="16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5610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 userDrawn="1"/>
        </p:nvSpPr>
        <p:spPr>
          <a:xfrm>
            <a:off x="514398" y="247267"/>
            <a:ext cx="1187513" cy="951514"/>
          </a:xfrm>
          <a:prstGeom prst="rect">
            <a:avLst/>
          </a:prstGeom>
          <a:noFill/>
        </p:spPr>
        <p:txBody>
          <a:bodyPr wrap="square" lIns="68553" tIns="34276" rIns="68553" bIns="34276">
            <a:spAutoFit/>
          </a:bodyPr>
          <a:lstStyle/>
          <a:p>
            <a:pPr defTabSz="685526">
              <a:spcBef>
                <a:spcPts val="300"/>
              </a:spcBef>
              <a:spcAft>
                <a:spcPts val="225"/>
              </a:spcAft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第三章  </a:t>
            </a:r>
            <a:endParaRPr lang="en-US" altLang="zh-CN" sz="12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战略管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defTabSz="685526">
              <a:spcAft>
                <a:spcPts val="225"/>
              </a:spcAft>
              <a:defRPr/>
            </a:pPr>
            <a:r>
              <a:rPr lang="zh-CN" altLang="en-US" sz="2100" dirty="0" smtClean="0">
                <a:solidFill>
                  <a:prstClr val="white"/>
                </a:solidFill>
                <a:latin typeface="华康俪金黑W8(P)" pitchFamily="34" charset="-122"/>
                <a:ea typeface="华康俪金黑W8(P)" pitchFamily="34" charset="-122"/>
              </a:rPr>
              <a:t>理过程</a:t>
            </a:r>
            <a:endParaRPr lang="en-US" altLang="zh-CN" sz="2100" dirty="0" smtClean="0">
              <a:solidFill>
                <a:prstClr val="white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TextBox 8"/>
          <p:cNvSpPr txBox="1"/>
          <p:nvPr userDrawn="1"/>
        </p:nvSpPr>
        <p:spPr>
          <a:xfrm>
            <a:off x="1765152" y="303500"/>
            <a:ext cx="2536961" cy="315443"/>
          </a:xfrm>
          <a:prstGeom prst="rect">
            <a:avLst/>
          </a:prstGeom>
          <a:noFill/>
        </p:spPr>
        <p:txBody>
          <a:bodyPr wrap="square" lIns="68553" tIns="34276" rIns="68553" bIns="34276" rtlCol="0">
            <a:spAutoFit/>
          </a:bodyPr>
          <a:lstStyle/>
          <a:p>
            <a:pPr defTabSz="685526"/>
            <a:r>
              <a:rPr lang="zh-CN" altLang="en-US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第四节</a:t>
            </a:r>
            <a:r>
              <a:rPr lang="en-US" altLang="zh-CN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  </a:t>
            </a:r>
            <a:r>
              <a:rPr lang="zh-CN" altLang="en-US" sz="16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战略评价和控制</a:t>
            </a:r>
            <a:endParaRPr lang="zh-CN" altLang="en-US" sz="16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2526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939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517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lIns="68553" tIns="34276" rIns="68553" bIns="34276"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lIns="68553" tIns="34276" rIns="68553" bIns="34276"/>
          <a:lstStyle>
            <a:lvl1pPr marL="0" indent="0">
              <a:buNone/>
              <a:defRPr sz="2400"/>
            </a:lvl1pPr>
            <a:lvl2pPr marL="342763" indent="0">
              <a:buNone/>
              <a:defRPr sz="2100"/>
            </a:lvl2pPr>
            <a:lvl3pPr marL="685526" indent="0">
              <a:buNone/>
              <a:defRPr sz="1800"/>
            </a:lvl3pPr>
            <a:lvl4pPr marL="1028289" indent="0">
              <a:buNone/>
              <a:defRPr sz="1500"/>
            </a:lvl4pPr>
            <a:lvl5pPr marL="1371051" indent="0">
              <a:buNone/>
              <a:defRPr sz="1500"/>
            </a:lvl5pPr>
            <a:lvl6pPr marL="1713814" indent="0">
              <a:buNone/>
              <a:defRPr sz="1500"/>
            </a:lvl6pPr>
            <a:lvl7pPr marL="2056577" indent="0">
              <a:buNone/>
              <a:defRPr sz="1500"/>
            </a:lvl7pPr>
            <a:lvl8pPr marL="2399340" indent="0">
              <a:buNone/>
              <a:defRPr sz="1500"/>
            </a:lvl8pPr>
            <a:lvl9pPr marL="2742103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 lIns="68553" tIns="34276" rIns="68553" bIns="34276"/>
          <a:lstStyle>
            <a:lvl1pPr marL="0" indent="0">
              <a:buNone/>
              <a:defRPr sz="1000"/>
            </a:lvl1pPr>
            <a:lvl2pPr marL="342763" indent="0">
              <a:buNone/>
              <a:defRPr sz="900"/>
            </a:lvl2pPr>
            <a:lvl3pPr marL="685526" indent="0">
              <a:buNone/>
              <a:defRPr sz="700"/>
            </a:lvl3pPr>
            <a:lvl4pPr marL="1028289" indent="0">
              <a:buNone/>
              <a:defRPr sz="700"/>
            </a:lvl4pPr>
            <a:lvl5pPr marL="1371051" indent="0">
              <a:buNone/>
              <a:defRPr sz="700"/>
            </a:lvl5pPr>
            <a:lvl6pPr marL="1713814" indent="0">
              <a:buNone/>
              <a:defRPr sz="700"/>
            </a:lvl6pPr>
            <a:lvl7pPr marL="2056577" indent="0">
              <a:buNone/>
              <a:defRPr sz="700"/>
            </a:lvl7pPr>
            <a:lvl8pPr marL="2399340" indent="0">
              <a:buNone/>
              <a:defRPr sz="700"/>
            </a:lvl8pPr>
            <a:lvl9pPr marL="2742103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68553" tIns="34276" rIns="68553" bIns="34276"/>
          <a:lstStyle/>
          <a:p>
            <a:pPr defTabSz="685526"/>
            <a:fld id="{530820CF-B880-4189-942D-D702A7CBA730}" type="datetimeFigureOut">
              <a:rPr lang="zh-CN" altLang="en-US" sz="1300" smtClean="0">
                <a:solidFill>
                  <a:prstClr val="black"/>
                </a:solidFill>
              </a:rPr>
              <a:pPr defTabSz="685526"/>
              <a:t>2013/12/11</a:t>
            </a:fld>
            <a:endParaRPr lang="zh-CN" altLang="en-US" sz="13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68553" tIns="34276" rIns="68553" bIns="34276"/>
          <a:lstStyle/>
          <a:p>
            <a:pPr defTabSz="685526"/>
            <a:endParaRPr lang="zh-CN" altLang="en-US" sz="13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lIns="68553" tIns="34276" rIns="68553" bIns="34276"/>
          <a:lstStyle/>
          <a:p>
            <a:pPr defTabSz="685526"/>
            <a:fld id="{0C913308-F349-4B6D-A68A-DD1791B4A57B}" type="slidenum">
              <a:rPr lang="zh-CN" altLang="en-US" sz="1300" smtClean="0">
                <a:solidFill>
                  <a:prstClr val="black"/>
                </a:solidFill>
              </a:rPr>
              <a:pPr defTabSz="685526"/>
              <a:t>‹#›</a:t>
            </a:fld>
            <a:endParaRPr lang="zh-CN" altLang="en-US" sz="13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694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lIns="68553" tIns="34276" rIns="68553" bIns="3427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eaVert" lIns="68553" tIns="34276" rIns="68553" bIns="3427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68553" tIns="34276" rIns="68553" bIns="34276"/>
          <a:lstStyle/>
          <a:p>
            <a:pPr defTabSz="685526"/>
            <a:fld id="{530820CF-B880-4189-942D-D702A7CBA730}" type="datetimeFigureOut">
              <a:rPr lang="zh-CN" altLang="en-US" sz="1300" smtClean="0">
                <a:solidFill>
                  <a:prstClr val="black"/>
                </a:solidFill>
              </a:rPr>
              <a:pPr defTabSz="685526"/>
              <a:t>2013/12/11</a:t>
            </a:fld>
            <a:endParaRPr lang="zh-CN" altLang="en-US" sz="13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68553" tIns="34276" rIns="68553" bIns="34276"/>
          <a:lstStyle/>
          <a:p>
            <a:pPr defTabSz="685526"/>
            <a:endParaRPr lang="zh-CN" altLang="en-US" sz="13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lIns="68553" tIns="34276" rIns="68553" bIns="34276"/>
          <a:lstStyle/>
          <a:p>
            <a:pPr defTabSz="685526"/>
            <a:fld id="{0C913308-F349-4B6D-A68A-DD1791B4A57B}" type="slidenum">
              <a:rPr lang="zh-CN" altLang="en-US" sz="1300" smtClean="0">
                <a:solidFill>
                  <a:prstClr val="black"/>
                </a:solidFill>
              </a:rPr>
              <a:pPr defTabSz="685526"/>
              <a:t>‹#›</a:t>
            </a:fld>
            <a:endParaRPr lang="zh-CN" altLang="en-US" sz="13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415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1" y="205980"/>
            <a:ext cx="2057400" cy="4388644"/>
          </a:xfrm>
          <a:prstGeom prst="rect">
            <a:avLst/>
          </a:prstGeom>
        </p:spPr>
        <p:txBody>
          <a:bodyPr vert="eaVert" lIns="68553" tIns="34276" rIns="68553" bIns="3427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 lIns="68553" tIns="34276" rIns="68553" bIns="34276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68553" tIns="34276" rIns="68553" bIns="34276"/>
          <a:lstStyle/>
          <a:p>
            <a:pPr defTabSz="685526"/>
            <a:fld id="{530820CF-B880-4189-942D-D702A7CBA730}" type="datetimeFigureOut">
              <a:rPr lang="zh-CN" altLang="en-US" sz="1300" smtClean="0">
                <a:solidFill>
                  <a:prstClr val="black"/>
                </a:solidFill>
              </a:rPr>
              <a:pPr defTabSz="685526"/>
              <a:t>2013/12/11</a:t>
            </a:fld>
            <a:endParaRPr lang="zh-CN" altLang="en-US" sz="13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68553" tIns="34276" rIns="68553" bIns="34276"/>
          <a:lstStyle/>
          <a:p>
            <a:pPr defTabSz="685526"/>
            <a:endParaRPr lang="zh-CN" altLang="en-US" sz="13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lIns="68553" tIns="34276" rIns="68553" bIns="34276"/>
          <a:lstStyle/>
          <a:p>
            <a:pPr defTabSz="685526"/>
            <a:fld id="{0C913308-F349-4B6D-A68A-DD1791B4A57B}" type="slidenum">
              <a:rPr lang="zh-CN" altLang="en-US" sz="1300" smtClean="0">
                <a:solidFill>
                  <a:prstClr val="black"/>
                </a:solidFill>
              </a:rPr>
              <a:pPr defTabSz="685526"/>
              <a:t>‹#›</a:t>
            </a:fld>
            <a:endParaRPr lang="zh-CN" altLang="en-US" sz="13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9050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0" y="2733768"/>
            <a:ext cx="9141620" cy="2268252"/>
          </a:xfrm>
          <a:prstGeom prst="rect">
            <a:avLst/>
          </a:prstGeom>
          <a:solidFill>
            <a:srgbClr val="FF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 defTabSz="685526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0" y="5002020"/>
            <a:ext cx="9141620" cy="141480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 defTabSz="685526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0" y="0"/>
            <a:ext cx="9141620" cy="27337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 defTabSz="685526"/>
            <a:endParaRPr lang="zh-CN" altLang="en-US" sz="1300">
              <a:solidFill>
                <a:srgbClr val="0066FF"/>
              </a:solidFill>
            </a:endParaRPr>
          </a:p>
        </p:txBody>
      </p:sp>
      <p:sp>
        <p:nvSpPr>
          <p:cNvPr id="16" name="标题 1"/>
          <p:cNvSpPr txBox="1">
            <a:spLocks noChangeArrowheads="1"/>
          </p:cNvSpPr>
          <p:nvPr userDrawn="1"/>
        </p:nvSpPr>
        <p:spPr>
          <a:xfrm>
            <a:off x="3167388" y="1415227"/>
            <a:ext cx="5667677" cy="1102519"/>
          </a:xfrm>
          <a:prstGeom prst="rect">
            <a:avLst/>
          </a:prstGeom>
          <a:ln/>
        </p:spPr>
        <p:txBody>
          <a:bodyPr vert="horz" lIns="68553" tIns="34276" rIns="68553" bIns="34276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solidFill>
                  <a:prstClr val="white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Thank </a:t>
            </a:r>
            <a:r>
              <a:rPr lang="en-US" altLang="zh-CN" sz="5400" dirty="0" smtClean="0">
                <a:solidFill>
                  <a:prstClr val="white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You</a:t>
            </a:r>
            <a:endParaRPr lang="zh-CN" altLang="en-US" sz="2400" dirty="0">
              <a:solidFill>
                <a:prstClr val="white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86"/>
          <a:stretch/>
        </p:blipFill>
        <p:spPr>
          <a:xfrm>
            <a:off x="1567237" y="1417896"/>
            <a:ext cx="1904825" cy="2626258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004" y="2945582"/>
            <a:ext cx="261923" cy="2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4433521" y="2962369"/>
            <a:ext cx="2459528" cy="26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35" tIns="34267" rIns="68535" bIns="34267" anchor="ctr"/>
          <a:lstStyle/>
          <a:p>
            <a:pPr defTabSz="685526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11020228@qq.com</a:t>
            </a:r>
          </a:p>
        </p:txBody>
      </p:sp>
      <p:sp>
        <p:nvSpPr>
          <p:cNvPr id="26" name="TextBox 10"/>
          <p:cNvSpPr>
            <a:spLocks noChangeArrowheads="1"/>
          </p:cNvSpPr>
          <p:nvPr userDrawn="1"/>
        </p:nvSpPr>
        <p:spPr bwMode="auto">
          <a:xfrm>
            <a:off x="4433521" y="3772806"/>
            <a:ext cx="2459528" cy="300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3" tIns="34276" rIns="68553" bIns="34276">
            <a:spAutoFit/>
          </a:bodyPr>
          <a:lstStyle/>
          <a:p>
            <a:pPr defTabSz="685526"/>
            <a:r>
              <a:rPr lang="en-US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sp>
        <p:nvSpPr>
          <p:cNvPr id="27" name="TextBox 12"/>
          <p:cNvSpPr>
            <a:spLocks noChangeArrowheads="1"/>
          </p:cNvSpPr>
          <p:nvPr userDrawn="1"/>
        </p:nvSpPr>
        <p:spPr bwMode="auto">
          <a:xfrm>
            <a:off x="4433521" y="3349258"/>
            <a:ext cx="2459528" cy="300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3" tIns="34276" rIns="68553" bIns="34276">
            <a:spAutoFit/>
          </a:bodyPr>
          <a:lstStyle/>
          <a:p>
            <a:pPr defTabSz="685526"/>
            <a:r>
              <a:rPr lang="en-US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http://t.qq.com/teliss</a:t>
            </a:r>
          </a:p>
        </p:txBody>
      </p:sp>
      <p:pic>
        <p:nvPicPr>
          <p:cNvPr id="28" name="Picture 4" descr="C:\Users\user\Desktop\未标题-5 拷贝.png"/>
          <p:cNvPicPr>
            <a:picLocks noChangeAspect="1" noChangeArrowheads="1"/>
          </p:cNvPicPr>
          <p:nvPr userDrawn="1"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011" y="3365419"/>
            <a:ext cx="336079" cy="30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011" y="3789202"/>
            <a:ext cx="296845" cy="26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20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0643E-7 -1.19861 L 3.30643E-7 2.59259E-6 L 0.00039 -0.12153 L 3.30643E-7 2.59259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25" grpId="0"/>
      <p:bldP spid="26" grpId="0"/>
      <p:bldP spid="27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5" y="3305179"/>
            <a:ext cx="7772400" cy="1021556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5" y="2180038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3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1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2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2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338"/>
            <a:ext cx="4040188" cy="47982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57030" indent="0">
              <a:buNone/>
              <a:defRPr sz="2000" b="1"/>
            </a:lvl2pPr>
            <a:lvl3pPr marL="914060" indent="0">
              <a:buNone/>
              <a:defRPr sz="1800" b="1"/>
            </a:lvl3pPr>
            <a:lvl4pPr marL="1371091" indent="0">
              <a:buNone/>
              <a:defRPr sz="1600" b="1"/>
            </a:lvl4pPr>
            <a:lvl5pPr marL="1828120" indent="0">
              <a:buNone/>
              <a:defRPr sz="1600" b="1"/>
            </a:lvl5pPr>
            <a:lvl6pPr marL="2285150" indent="0">
              <a:buNone/>
              <a:defRPr sz="1600" b="1"/>
            </a:lvl6pPr>
            <a:lvl7pPr marL="2742181" indent="0">
              <a:buNone/>
              <a:defRPr sz="1600" b="1"/>
            </a:lvl7pPr>
            <a:lvl8pPr marL="3199210" indent="0">
              <a:buNone/>
              <a:defRPr sz="1600" b="1"/>
            </a:lvl8pPr>
            <a:lvl9pPr marL="365624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40188" cy="2963466"/>
          </a:xfrm>
        </p:spPr>
        <p:txBody>
          <a:bodyPr/>
          <a:lstStyle>
            <a:lvl1pPr>
              <a:defRPr sz="25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8"/>
            <a:ext cx="4041775" cy="47982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57030" indent="0">
              <a:buNone/>
              <a:defRPr sz="2000" b="1"/>
            </a:lvl2pPr>
            <a:lvl3pPr marL="914060" indent="0">
              <a:buNone/>
              <a:defRPr sz="1800" b="1"/>
            </a:lvl3pPr>
            <a:lvl4pPr marL="1371091" indent="0">
              <a:buNone/>
              <a:defRPr sz="1600" b="1"/>
            </a:lvl4pPr>
            <a:lvl5pPr marL="1828120" indent="0">
              <a:buNone/>
              <a:defRPr sz="1600" b="1"/>
            </a:lvl5pPr>
            <a:lvl6pPr marL="2285150" indent="0">
              <a:buNone/>
              <a:defRPr sz="1600" b="1"/>
            </a:lvl6pPr>
            <a:lvl7pPr marL="2742181" indent="0">
              <a:buNone/>
              <a:defRPr sz="1600" b="1"/>
            </a:lvl7pPr>
            <a:lvl8pPr marL="3199210" indent="0">
              <a:buNone/>
              <a:defRPr sz="1600" b="1"/>
            </a:lvl8pPr>
            <a:lvl9pPr marL="365624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5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9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5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030" indent="0">
              <a:buNone/>
              <a:defRPr sz="1200"/>
            </a:lvl2pPr>
            <a:lvl3pPr marL="914060" indent="0">
              <a:buNone/>
              <a:defRPr sz="1000"/>
            </a:lvl3pPr>
            <a:lvl4pPr marL="1371091" indent="0">
              <a:buNone/>
              <a:defRPr sz="900"/>
            </a:lvl4pPr>
            <a:lvl5pPr marL="1828120" indent="0">
              <a:buNone/>
              <a:defRPr sz="900"/>
            </a:lvl5pPr>
            <a:lvl6pPr marL="2285150" indent="0">
              <a:buNone/>
              <a:defRPr sz="900"/>
            </a:lvl6pPr>
            <a:lvl7pPr marL="2742181" indent="0">
              <a:buNone/>
              <a:defRPr sz="900"/>
            </a:lvl7pPr>
            <a:lvl8pPr marL="3199210" indent="0">
              <a:buNone/>
              <a:defRPr sz="900"/>
            </a:lvl8pPr>
            <a:lvl9pPr marL="365624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030" indent="0">
              <a:buNone/>
              <a:defRPr sz="2800"/>
            </a:lvl2pPr>
            <a:lvl3pPr marL="914060" indent="0">
              <a:buNone/>
              <a:defRPr sz="2500"/>
            </a:lvl3pPr>
            <a:lvl4pPr marL="1371091" indent="0">
              <a:buNone/>
              <a:defRPr sz="2000"/>
            </a:lvl4pPr>
            <a:lvl5pPr marL="1828120" indent="0">
              <a:buNone/>
              <a:defRPr sz="2000"/>
            </a:lvl5pPr>
            <a:lvl6pPr marL="2285150" indent="0">
              <a:buNone/>
              <a:defRPr sz="2000"/>
            </a:lvl6pPr>
            <a:lvl7pPr marL="2742181" indent="0">
              <a:buNone/>
              <a:defRPr sz="2000"/>
            </a:lvl7pPr>
            <a:lvl8pPr marL="3199210" indent="0">
              <a:buNone/>
              <a:defRPr sz="2000"/>
            </a:lvl8pPr>
            <a:lvl9pPr marL="3656242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030" indent="0">
              <a:buNone/>
              <a:defRPr sz="1200"/>
            </a:lvl2pPr>
            <a:lvl3pPr marL="914060" indent="0">
              <a:buNone/>
              <a:defRPr sz="1000"/>
            </a:lvl3pPr>
            <a:lvl4pPr marL="1371091" indent="0">
              <a:buNone/>
              <a:defRPr sz="900"/>
            </a:lvl4pPr>
            <a:lvl5pPr marL="1828120" indent="0">
              <a:buNone/>
              <a:defRPr sz="900"/>
            </a:lvl5pPr>
            <a:lvl6pPr marL="2285150" indent="0">
              <a:buNone/>
              <a:defRPr sz="900"/>
            </a:lvl6pPr>
            <a:lvl7pPr marL="2742181" indent="0">
              <a:buNone/>
              <a:defRPr sz="900"/>
            </a:lvl7pPr>
            <a:lvl8pPr marL="3199210" indent="0">
              <a:buNone/>
              <a:defRPr sz="900"/>
            </a:lvl8pPr>
            <a:lvl9pPr marL="365624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06" tIns="45703" rIns="91406" bIns="4570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06" tIns="45703" rIns="91406" bIns="4570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6"/>
            <a:ext cx="2133600" cy="273844"/>
          </a:xfrm>
          <a:prstGeom prst="rect">
            <a:avLst/>
          </a:prstGeom>
        </p:spPr>
        <p:txBody>
          <a:bodyPr vert="horz" lIns="91406" tIns="45703" rIns="91406" bIns="4570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6"/>
            <a:ext cx="2895600" cy="273844"/>
          </a:xfrm>
          <a:prstGeom prst="rect">
            <a:avLst/>
          </a:prstGeom>
        </p:spPr>
        <p:txBody>
          <a:bodyPr vert="horz" lIns="91406" tIns="45703" rIns="91406" bIns="4570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6"/>
            <a:ext cx="2133600" cy="273844"/>
          </a:xfrm>
          <a:prstGeom prst="rect">
            <a:avLst/>
          </a:prstGeom>
        </p:spPr>
        <p:txBody>
          <a:bodyPr vert="horz" lIns="91406" tIns="45703" rIns="91406" bIns="4570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06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72" indent="-342772" algn="l" defTabSz="91406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74" indent="-285644" algn="l" defTabSz="9140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76" indent="-228515" algn="l" defTabSz="91406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06" indent="-228515" algn="l" defTabSz="91406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36" indent="-228515" algn="l" defTabSz="91406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666" indent="-228515" algn="l" defTabSz="9140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95" indent="-228515" algn="l" defTabSz="9140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25" indent="-228515" algn="l" defTabSz="9140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756" indent="-228515" algn="l" defTabSz="91406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0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0" algn="l" defTabSz="9140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0" algn="l" defTabSz="9140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1" algn="l" defTabSz="9140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20" algn="l" defTabSz="9140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50" algn="l" defTabSz="9140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81" algn="l" defTabSz="9140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10" algn="l" defTabSz="9140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42" algn="l" defTabSz="9140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85744"/>
            <a:ext cx="9144000" cy="81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 defTabSz="685526"/>
            <a:endParaRPr lang="zh-CN" altLang="en-US" sz="130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07897" y="51244"/>
            <a:ext cx="1349297" cy="1350000"/>
            <a:chOff x="925401" y="3148271"/>
            <a:chExt cx="1800000" cy="1800000"/>
          </a:xfrm>
        </p:grpSpPr>
        <p:sp>
          <p:nvSpPr>
            <p:cNvPr id="8" name="椭圆 7"/>
            <p:cNvSpPr/>
            <p:nvPr userDrawn="1"/>
          </p:nvSpPr>
          <p:spPr>
            <a:xfrm>
              <a:off x="925401" y="3148271"/>
              <a:ext cx="1800000" cy="180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526"/>
              <a:endParaRPr lang="zh-CN" altLang="en-US" sz="1300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1015401" y="3238271"/>
              <a:ext cx="1620000" cy="1620000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526"/>
              <a:endParaRPr lang="zh-CN" altLang="en-US" sz="1300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8016186" y="350536"/>
            <a:ext cx="820069" cy="276999"/>
          </a:xfrm>
          <a:prstGeom prst="rect">
            <a:avLst/>
          </a:prstGeom>
        </p:spPr>
        <p:txBody>
          <a:bodyPr lIns="68553" tIns="34276" rIns="68553" bIns="34276"/>
          <a:lstStyle/>
          <a:p>
            <a:pPr algn="ctr" defTabSz="685526"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200">
                <a:solidFill>
                  <a:prstClr val="black">
                    <a:lumMod val="75000"/>
                    <a:lumOff val="25000"/>
                  </a:prstClr>
                </a:solidFill>
              </a:rPr>
              <a:pPr algn="ctr" defTabSz="685526">
                <a:defRPr/>
              </a:pPr>
              <a:t>‹#›</a:t>
            </a:fld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4257403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</p:sldLayoutIdLst>
  <p:timing>
    <p:tnLst>
      <p:par>
        <p:cTn id="1" dur="indefinite" restart="never" nodeType="tmRoot"/>
      </p:par>
    </p:tnLst>
  </p:timing>
  <p:txStyles>
    <p:titleStyle>
      <a:lvl1pPr algn="ctr" defTabSz="685526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072" indent="-257072" algn="l" defTabSz="68552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990" indent="-214227" algn="l" defTabSz="685526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6907" indent="-171381" algn="l" defTabSz="68552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670" indent="-171381" algn="l" defTabSz="685526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433" indent="-171381" algn="l" defTabSz="685526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196" indent="-171381" algn="l" defTabSz="68552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7958" indent="-171381" algn="l" defTabSz="68552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0721" indent="-171381" algn="l" defTabSz="68552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484" indent="-171381" algn="l" defTabSz="68552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5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763" algn="l" defTabSz="6855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526" algn="l" defTabSz="6855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289" algn="l" defTabSz="6855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051" algn="l" defTabSz="6855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14" algn="l" defTabSz="6855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577" algn="l" defTabSz="6855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340" algn="l" defTabSz="6855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103" algn="l" defTabSz="685526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79912" y="987898"/>
            <a:ext cx="5380722" cy="132340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27000">
                <a:srgbClr val="85C2FF"/>
              </a:gs>
              <a:gs pos="75000">
                <a:srgbClr val="C4D6EB"/>
              </a:gs>
              <a:gs pos="100000">
                <a:srgbClr val="FFEBFA"/>
              </a:gs>
            </a:gsLst>
            <a:lin ang="13500000" scaled="1"/>
            <a:tileRect/>
          </a:gradFill>
          <a:effectLst>
            <a:outerShdw blurRad="50800" dist="381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wrap="square" lIns="91406" tIns="45703" rIns="91406" bIns="45703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prstClr val="black"/>
                </a:solidFill>
                <a:latin typeface="幼圆" pitchFamily="49" charset="-122"/>
                <a:ea typeface="幼圆" pitchFamily="49" charset="-122"/>
              </a:rPr>
              <a:t>废旧餐</a:t>
            </a:r>
            <a:r>
              <a:rPr lang="zh-CN" altLang="en-US" sz="4000" b="1" dirty="0">
                <a:solidFill>
                  <a:prstClr val="black"/>
                </a:solidFill>
                <a:latin typeface="幼圆" pitchFamily="49" charset="-122"/>
                <a:ea typeface="幼圆" pitchFamily="49" charset="-122"/>
              </a:rPr>
              <a:t>盒和</a:t>
            </a:r>
            <a:r>
              <a:rPr lang="zh-CN" altLang="en-US" sz="4000" b="1" dirty="0" smtClean="0">
                <a:solidFill>
                  <a:prstClr val="black"/>
                </a:solidFill>
                <a:latin typeface="幼圆" pitchFamily="49" charset="-122"/>
                <a:ea typeface="幼圆" pitchFamily="49" charset="-122"/>
              </a:rPr>
              <a:t>秸秆的</a:t>
            </a:r>
            <a:endParaRPr lang="en-US" altLang="zh-CN" sz="4000" b="1" dirty="0" smtClean="0">
              <a:solidFill>
                <a:prstClr val="black"/>
              </a:solidFill>
              <a:latin typeface="幼圆" pitchFamily="49" charset="-122"/>
              <a:ea typeface="幼圆" pitchFamily="49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prstClr val="black"/>
                </a:solidFill>
                <a:latin typeface="幼圆" pitchFamily="49" charset="-122"/>
                <a:ea typeface="幼圆" pitchFamily="49" charset="-122"/>
              </a:rPr>
              <a:t>回收利用 </a:t>
            </a:r>
            <a:endParaRPr lang="zh-CN" altLang="en-US" sz="4000" b="1" dirty="0">
              <a:solidFill>
                <a:prstClr val="black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94598" y="3496277"/>
            <a:ext cx="2749402" cy="86174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23000">
                <a:srgbClr val="85C2FF"/>
              </a:gs>
              <a:gs pos="83000">
                <a:srgbClr val="C4D6EB"/>
              </a:gs>
              <a:gs pos="100000">
                <a:srgbClr val="FFEBFA"/>
              </a:gs>
            </a:gsLst>
            <a:lin ang="13500000" scaled="1"/>
            <a:tileRect/>
          </a:gradFill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wrap="none" lIns="91406" tIns="45703" rIns="91406" bIns="45703" rtlCol="0">
            <a:spAutoFit/>
          </a:bodyPr>
          <a:lstStyle/>
          <a:p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负  责 人：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徐志斌</a:t>
            </a:r>
            <a:endParaRPr lang="en-US" altLang="zh-CN" sz="25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指导老师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：谈玲华</a:t>
            </a:r>
            <a:endParaRPr lang="zh-CN" altLang="en-US" sz="2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23192" y="3927147"/>
            <a:ext cx="1613327" cy="477054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98000">
                <a:srgbClr val="99CCFF"/>
              </a:gs>
              <a:gs pos="99000">
                <a:srgbClr val="9966FF"/>
              </a:gs>
              <a:gs pos="98000">
                <a:srgbClr val="CC99FF"/>
              </a:gs>
              <a:gs pos="99000">
                <a:srgbClr val="99CCFF"/>
              </a:gs>
              <a:gs pos="100000">
                <a:srgbClr val="CCCCFF"/>
              </a:gs>
            </a:gsLst>
            <a:lin ang="8100000" scaled="1"/>
            <a:tileRect/>
          </a:gradFill>
          <a:effectLst>
            <a:outerShdw blurRad="50800" dist="38100" sx="104000" sy="1040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START&gt;&gt;</a:t>
            </a:r>
            <a:endParaRPr lang="zh-CN" altLang="en-US" sz="25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966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8328" y="1493810"/>
            <a:ext cx="85791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生产</a:t>
            </a:r>
            <a:r>
              <a:rPr lang="en-US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吨产品需要</a:t>
            </a:r>
            <a:r>
              <a:rPr lang="en-US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3178.2</a:t>
            </a:r>
            <a:r>
              <a:rPr lang="zh-CN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元，市场塑木价格为</a:t>
            </a:r>
            <a:r>
              <a:rPr lang="en-US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6000</a:t>
            </a:r>
            <a:r>
              <a:rPr lang="zh-CN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吨，</a:t>
            </a:r>
            <a:r>
              <a:rPr lang="zh-CN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生产一吨塑木可获利</a:t>
            </a:r>
            <a:r>
              <a: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2821.8</a:t>
            </a:r>
            <a:r>
              <a:rPr lang="zh-CN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元。</a:t>
            </a:r>
            <a:r>
              <a:rPr lang="zh-CN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该项目模拟年产量</a:t>
            </a:r>
            <a:r>
              <a:rPr lang="en-US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5000</a:t>
            </a:r>
            <a:r>
              <a:rPr lang="zh-CN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吨，</a:t>
            </a:r>
            <a:r>
              <a:rPr lang="zh-CN" altLang="zh-CN" sz="20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则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获</a:t>
            </a:r>
            <a:r>
              <a:rPr lang="zh-CN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利</a:t>
            </a:r>
            <a:r>
              <a: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1410.6</a:t>
            </a:r>
            <a:r>
              <a:rPr lang="zh-CN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万元</a:t>
            </a:r>
            <a:r>
              <a:rPr lang="zh-CN" altLang="zh-CN" sz="2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70" y="2211711"/>
            <a:ext cx="4743063" cy="2670344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39554" y="225345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经济</a:t>
            </a: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评估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27151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市场销售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8984" y="2232413"/>
            <a:ext cx="3649487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4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zh-CN" sz="24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国内资企业利用废水、废气、废渣等废弃物为主要原材料进行生产的，则有“</a:t>
            </a:r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三免三减半</a:t>
            </a:r>
            <a:r>
              <a:rPr lang="zh-CN" altLang="zh-CN" sz="24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”所得税的规定。</a:t>
            </a:r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因此可以创造年产值近</a:t>
            </a:r>
            <a:r>
              <a:rPr lang="en-US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1400</a:t>
            </a:r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万元</a:t>
            </a:r>
            <a:r>
              <a:rPr lang="zh-CN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24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估计投产后</a:t>
            </a:r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一年半可以获利</a:t>
            </a:r>
            <a:r>
              <a:rPr lang="zh-CN" altLang="zh-CN" sz="24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180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97952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展示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1383" y="20932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32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应用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0" y="2167537"/>
            <a:ext cx="4350028" cy="2975963"/>
            <a:chOff x="2330369" y="1195871"/>
            <a:chExt cx="3740110" cy="2468058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0369" y="1195871"/>
              <a:ext cx="3740110" cy="2468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3131840" y="1801468"/>
              <a:ext cx="2017700" cy="591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E2F8EC"/>
                  </a:solidFill>
                </a:rPr>
                <a:t>室外装修</a:t>
              </a:r>
              <a:endParaRPr lang="zh-CN" altLang="en-US" sz="3600" dirty="0">
                <a:solidFill>
                  <a:srgbClr val="E2F8EC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5554" y="1483370"/>
            <a:ext cx="4500234" cy="3119318"/>
            <a:chOff x="4298564" y="836127"/>
            <a:chExt cx="4500234" cy="328713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757"/>
            <a:stretch/>
          </p:blipFill>
          <p:spPr>
            <a:xfrm>
              <a:off x="4298564" y="836127"/>
              <a:ext cx="4500234" cy="32871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724128" y="2858019"/>
              <a:ext cx="22174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600" dirty="0" smtClean="0">
                  <a:solidFill>
                    <a:srgbClr val="00B0F0"/>
                  </a:solidFill>
                </a:rPr>
                <a:t>室外</a:t>
              </a:r>
              <a:r>
                <a:rPr lang="zh-CN" altLang="zh-CN" sz="3600" dirty="0">
                  <a:solidFill>
                    <a:srgbClr val="00B0F0"/>
                  </a:solidFill>
                </a:rPr>
                <a:t>桌椅</a:t>
              </a:r>
              <a:endParaRPr lang="zh-CN" altLang="en-US" sz="3600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51658" y="968904"/>
            <a:ext cx="5109744" cy="3434856"/>
            <a:chOff x="490224" y="1634897"/>
            <a:chExt cx="4634299" cy="292596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456"/>
            <a:stretch/>
          </p:blipFill>
          <p:spPr bwMode="auto">
            <a:xfrm>
              <a:off x="490224" y="1634897"/>
              <a:ext cx="4634299" cy="2925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893082" y="3189317"/>
              <a:ext cx="2945500" cy="622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600" dirty="0" smtClean="0">
                  <a:solidFill>
                    <a:srgbClr val="00B0F0"/>
                  </a:solidFill>
                </a:rPr>
                <a:t>铺板</a:t>
              </a:r>
              <a:r>
                <a:rPr lang="zh-CN" altLang="zh-CN" sz="3600" dirty="0">
                  <a:solidFill>
                    <a:srgbClr val="00B0F0"/>
                  </a:solidFill>
                </a:rPr>
                <a:t>、栅栏</a:t>
              </a:r>
              <a:endParaRPr lang="zh-CN" altLang="en-US" sz="3600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330945" y="467174"/>
            <a:ext cx="4915593" cy="3406320"/>
            <a:chOff x="4385058" y="189919"/>
            <a:chExt cx="4514418" cy="3067219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5058" y="189919"/>
              <a:ext cx="4514418" cy="3067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5412179" y="454418"/>
              <a:ext cx="27125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600" b="1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汽车内装饰</a:t>
              </a:r>
              <a:endParaRPr lang="zh-CN" altLang="en-US" sz="3600" b="1" dirty="0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99992" y="105294"/>
            <a:ext cx="4555335" cy="3474365"/>
            <a:chOff x="310078" y="2067060"/>
            <a:chExt cx="4248150" cy="2800350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078" y="2067060"/>
              <a:ext cx="4248150" cy="2800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1043608" y="4079955"/>
              <a:ext cx="22594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FF00"/>
                  </a:solidFill>
                </a:rPr>
                <a:t>室内装潢</a:t>
              </a:r>
              <a:endParaRPr lang="zh-CN" altLang="en-US" sz="36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893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8466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965" y="685219"/>
            <a:ext cx="3544742" cy="2156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Administrator\Desktop\17f1fffd9012a8a94164c252b2fb54f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4" b="26211"/>
          <a:stretch/>
        </p:blipFill>
        <p:spPr bwMode="auto">
          <a:xfrm>
            <a:off x="3923320" y="678368"/>
            <a:ext cx="3888112" cy="219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4335300" y="1942002"/>
            <a:ext cx="3496164" cy="3109560"/>
            <a:chOff x="5076056" y="2391914"/>
            <a:chExt cx="2484889" cy="215909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2391914"/>
              <a:ext cx="1764809" cy="2159090"/>
            </a:xfrm>
            <a:prstGeom prst="rect">
              <a:avLst/>
            </a:prstGeom>
          </p:spPr>
        </p:pic>
        <p:sp>
          <p:nvSpPr>
            <p:cNvPr id="12" name="右箭头 11"/>
            <p:cNvSpPr/>
            <p:nvPr/>
          </p:nvSpPr>
          <p:spPr>
            <a:xfrm>
              <a:off x="5076056" y="3274638"/>
              <a:ext cx="576064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207" y="1927064"/>
            <a:ext cx="2645435" cy="30952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63754" y="14444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雾霾</a:t>
            </a:r>
            <a:endParaRPr lang="zh-CN" altLang="en-US" sz="32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5" y="45102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59" r="80469"/>
          <a:stretch/>
        </p:blipFill>
        <p:spPr>
          <a:xfrm>
            <a:off x="28496" y="3604421"/>
            <a:ext cx="1492475" cy="141793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95132" y="1942002"/>
            <a:ext cx="6301676" cy="1447800"/>
            <a:chOff x="1509756" y="1912792"/>
            <a:chExt cx="6301676" cy="1447800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9756" y="1912792"/>
              <a:ext cx="6301676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椭圆 1"/>
            <p:cNvSpPr/>
            <p:nvPr/>
          </p:nvSpPr>
          <p:spPr>
            <a:xfrm>
              <a:off x="3550508" y="2466451"/>
              <a:ext cx="1190044" cy="51960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125" y="3044480"/>
            <a:ext cx="2936413" cy="197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538" y="2986059"/>
            <a:ext cx="3301926" cy="203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81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4" r="6747"/>
          <a:stretch/>
        </p:blipFill>
        <p:spPr>
          <a:xfrm>
            <a:off x="4904730" y="1411187"/>
            <a:ext cx="4067503" cy="2597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7545" y="45102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84018" y="13006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白色污染</a:t>
            </a:r>
            <a:endParaRPr lang="zh-CN" altLang="en-US" sz="32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35292" y="1439062"/>
            <a:ext cx="4728501" cy="2408174"/>
          </a:xfrm>
          <a:prstGeom prst="roundRect">
            <a:avLst>
              <a:gd name="adj" fmla="val 7654"/>
            </a:avLst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2013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日，国家发改委发布第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号令</a:t>
            </a:r>
            <a:r>
              <a:rPr lang="zh-CN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有关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条目进行局部调整，</a:t>
            </a:r>
            <a:r>
              <a:rPr lang="zh-CN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包括，</a:t>
            </a:r>
            <a:r>
              <a:rPr lang="zh-CN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淘汰类产品目录中删除了一次性发泡塑料餐具。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月，发泡餐具正式解禁</a:t>
            </a:r>
            <a:r>
              <a:rPr lang="zh-CN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3125"/>
            <a:ext cx="38100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34" y="1256143"/>
            <a:ext cx="4224469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315" y="1165086"/>
            <a:ext cx="4919283" cy="32877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957" y="1076298"/>
            <a:ext cx="4220636" cy="3376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0665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74"/>
          <p:cNvSpPr>
            <a:spLocks/>
          </p:cNvSpPr>
          <p:nvPr/>
        </p:nvSpPr>
        <p:spPr bwMode="auto">
          <a:xfrm>
            <a:off x="2482851" y="1266771"/>
            <a:ext cx="1604160" cy="1513237"/>
          </a:xfrm>
          <a:prstGeom prst="flowChartConnector">
            <a:avLst/>
          </a:prstGeom>
          <a:solidFill>
            <a:srgbClr val="FF9300"/>
          </a:solidFill>
          <a:ln>
            <a:noFill/>
          </a:ln>
          <a:effectLst>
            <a:reflection endPos="21000" dist="50800" dir="5400000" sy="-100000" algn="bl" rotWithShape="0"/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" name="Freeform 369"/>
          <p:cNvSpPr>
            <a:spLocks/>
          </p:cNvSpPr>
          <p:nvPr/>
        </p:nvSpPr>
        <p:spPr bwMode="auto">
          <a:xfrm>
            <a:off x="5508104" y="1192785"/>
            <a:ext cx="1577472" cy="1553856"/>
          </a:xfrm>
          <a:prstGeom prst="flowChartConnector">
            <a:avLst/>
          </a:prstGeom>
          <a:solidFill>
            <a:srgbClr val="8BAB00"/>
          </a:solidFill>
          <a:ln>
            <a:noFill/>
          </a:ln>
          <a:effectLst>
            <a:reflection endPos="21000" dist="50800" dir="5400000" sy="-100000" algn="bl" rotWithShape="0"/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33"/>
          <p:cNvSpPr txBox="1"/>
          <p:nvPr/>
        </p:nvSpPr>
        <p:spPr>
          <a:xfrm>
            <a:off x="2717775" y="1363377"/>
            <a:ext cx="110799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PS</a:t>
            </a: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塑料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5"/>
          <p:cNvSpPr txBox="1"/>
          <p:nvPr/>
        </p:nvSpPr>
        <p:spPr>
          <a:xfrm>
            <a:off x="5756206" y="137407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植物</a:t>
            </a:r>
            <a:endParaRPr lang="en-US" altLang="zh-CN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纤维</a:t>
            </a: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670335" y="1278901"/>
            <a:ext cx="1378881" cy="0"/>
          </a:xfrm>
          <a:prstGeom prst="straightConnector1">
            <a:avLst/>
          </a:prstGeom>
          <a:ln>
            <a:solidFill>
              <a:srgbClr val="FF93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5" idx="1"/>
          </p:cNvCxnSpPr>
          <p:nvPr/>
        </p:nvCxnSpPr>
        <p:spPr>
          <a:xfrm>
            <a:off x="2049216" y="1266603"/>
            <a:ext cx="668561" cy="221776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489401" y="1192786"/>
            <a:ext cx="1435127" cy="167"/>
          </a:xfrm>
          <a:prstGeom prst="line">
            <a:avLst/>
          </a:prstGeom>
          <a:ln>
            <a:solidFill>
              <a:srgbClr val="FF93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6" idx="7"/>
          </p:cNvCxnSpPr>
          <p:nvPr/>
        </p:nvCxnSpPr>
        <p:spPr>
          <a:xfrm flipH="1">
            <a:off x="6854561" y="1192618"/>
            <a:ext cx="655780" cy="227725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44"/>
          <p:cNvSpPr txBox="1">
            <a:spLocks noChangeArrowheads="1"/>
          </p:cNvSpPr>
          <p:nvPr/>
        </p:nvSpPr>
        <p:spPr bwMode="auto">
          <a:xfrm>
            <a:off x="561562" y="1374069"/>
            <a:ext cx="1872208" cy="59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ctr"/>
            <a:r>
              <a:rPr lang="zh-CN" altLang="zh-CN" sz="2400" dirty="0">
                <a:solidFill>
                  <a:srgbClr val="FF0000"/>
                </a:solidFill>
              </a:rPr>
              <a:t>旧发泡餐盒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14" name="Text Box 44"/>
          <p:cNvSpPr txBox="1">
            <a:spLocks noChangeArrowheads="1"/>
          </p:cNvSpPr>
          <p:nvPr/>
        </p:nvSpPr>
        <p:spPr bwMode="auto">
          <a:xfrm>
            <a:off x="7144220" y="1306480"/>
            <a:ext cx="1725673" cy="880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sz="2000" dirty="0" smtClean="0">
                <a:solidFill>
                  <a:srgbClr val="FF0000"/>
                </a:solidFill>
              </a:rPr>
              <a:t>秸秆</a:t>
            </a:r>
            <a:r>
              <a:rPr lang="zh-CN" altLang="en-US" sz="2000" dirty="0" smtClean="0">
                <a:solidFill>
                  <a:srgbClr val="FF0000"/>
                </a:solidFill>
              </a:rPr>
              <a:t>，</a:t>
            </a:r>
            <a:r>
              <a:rPr lang="zh-CN" altLang="zh-CN" sz="2000" dirty="0" smtClean="0">
                <a:solidFill>
                  <a:srgbClr val="FF0000"/>
                </a:solidFill>
              </a:rPr>
              <a:t>木本纤维，</a:t>
            </a:r>
            <a:r>
              <a:rPr lang="zh-CN" altLang="zh-CN" sz="2000" dirty="0">
                <a:solidFill>
                  <a:srgbClr val="FF0000"/>
                </a:solidFill>
              </a:rPr>
              <a:t>草本</a:t>
            </a:r>
            <a:r>
              <a:rPr lang="zh-CN" altLang="zh-CN" sz="2000" dirty="0" smtClean="0">
                <a:solidFill>
                  <a:srgbClr val="FF0000"/>
                </a:solidFill>
              </a:rPr>
              <a:t>纤维</a:t>
            </a:r>
            <a:endParaRPr lang="en-US" altLang="zh-CN" sz="2000" b="1" dirty="0" smtClean="0">
              <a:solidFill>
                <a:srgbClr val="FF0000"/>
              </a:solidFill>
            </a:endParaRPr>
          </a:p>
        </p:txBody>
      </p:sp>
      <p:sp>
        <p:nvSpPr>
          <p:cNvPr id="16" name="下箭头 15"/>
          <p:cNvSpPr/>
          <p:nvPr/>
        </p:nvSpPr>
        <p:spPr bwMode="auto">
          <a:xfrm>
            <a:off x="4436567" y="2067694"/>
            <a:ext cx="623279" cy="1076639"/>
          </a:xfrm>
          <a:prstGeom prst="downArrow">
            <a:avLst/>
          </a:prstGeom>
          <a:solidFill>
            <a:srgbClr val="7030A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Freeform 369"/>
          <p:cNvSpPr>
            <a:spLocks/>
          </p:cNvSpPr>
          <p:nvPr/>
        </p:nvSpPr>
        <p:spPr bwMode="auto">
          <a:xfrm>
            <a:off x="3740204" y="3239595"/>
            <a:ext cx="2016000" cy="1909872"/>
          </a:xfrm>
          <a:prstGeom prst="flowChartConnector">
            <a:avLst/>
          </a:prstGeom>
          <a:solidFill>
            <a:srgbClr val="00B050"/>
          </a:solidFill>
          <a:ln>
            <a:noFill/>
          </a:ln>
          <a:effectLst>
            <a:reflection endPos="21000" dist="50800" dir="5400000" sy="-100000" algn="bl" rotWithShape="0"/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87013" y="3588400"/>
            <a:ext cx="1322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塑木材料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2564" y="238846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回收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方案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94134" y="3547830"/>
            <a:ext cx="3240360" cy="1313937"/>
          </a:xfrm>
          <a:prstGeom prst="roundRect">
            <a:avLst>
              <a:gd name="adj" fmla="val 7654"/>
            </a:avLst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废旧发泡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PS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与木屑或秸秆，通过一定的加工工艺，制成塑木成品。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14314" y="238846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2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实验</a:t>
            </a:r>
            <a:r>
              <a:rPr lang="zh-CN" altLang="en-US" sz="22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方案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490" y="3547830"/>
            <a:ext cx="1563038" cy="148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953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131941"/>
            <a:ext cx="1512168" cy="957555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-184651"/>
            <a:ext cx="184662" cy="369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06" tIns="45703" rIns="91406" bIns="45703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8694990"/>
              </p:ext>
            </p:extLst>
          </p:nvPr>
        </p:nvGraphicFramePr>
        <p:xfrm>
          <a:off x="1691680" y="748929"/>
          <a:ext cx="6264696" cy="4291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r:id="rId5" imgW="5444642" imgH="4060850" progId="Visio.Drawing.11">
                  <p:embed/>
                </p:oleObj>
              </mc:Choice>
              <mc:Fallback>
                <p:oleObj r:id="rId5" imgW="5444642" imgH="4060850" progId="Visio.Drawing.11">
                  <p:embed/>
                  <p:pic>
                    <p:nvPicPr>
                      <p:cNvPr id="0" name="Object 1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748929"/>
                        <a:ext cx="6264696" cy="4291755"/>
                      </a:xfrm>
                      <a:prstGeom prst="rect">
                        <a:avLst/>
                      </a:prstGeom>
                      <a:blipFill>
                        <a:blip r:embed="rId7"/>
                        <a:tile tx="0" ty="0" sx="100000" sy="100000" flip="none" algn="tl"/>
                      </a:blipFill>
                      <a:ln w="127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07706" y="258822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2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实验流程图</a:t>
            </a:r>
            <a:endParaRPr lang="zh-CN" altLang="en-US" sz="22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564" y="238846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回收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方案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84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566521"/>
            <a:ext cx="2405078" cy="152297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3941586" y="786078"/>
            <a:ext cx="1630990" cy="1328238"/>
            <a:chOff x="437150" y="2317471"/>
            <a:chExt cx="1807651" cy="1489821"/>
          </a:xfrm>
        </p:grpSpPr>
        <p:sp>
          <p:nvSpPr>
            <p:cNvPr id="33" name="六边形 32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37150" y="2644875"/>
              <a:ext cx="1807651" cy="414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650478" y="1482963"/>
            <a:ext cx="1630990" cy="1328238"/>
            <a:chOff x="437150" y="2317471"/>
            <a:chExt cx="1807651" cy="1489821"/>
          </a:xfrm>
        </p:grpSpPr>
        <p:sp>
          <p:nvSpPr>
            <p:cNvPr id="36" name="六边形 3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37150" y="2644875"/>
              <a:ext cx="1807651" cy="414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232693" y="1482963"/>
            <a:ext cx="1630990" cy="1328238"/>
            <a:chOff x="437150" y="2317471"/>
            <a:chExt cx="1807651" cy="1489821"/>
          </a:xfrm>
        </p:grpSpPr>
        <p:sp>
          <p:nvSpPr>
            <p:cNvPr id="39" name="六边形 38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37150" y="2644875"/>
              <a:ext cx="1807651" cy="414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32693" y="2871304"/>
            <a:ext cx="1630990" cy="1328238"/>
            <a:chOff x="437150" y="2317471"/>
            <a:chExt cx="1807651" cy="1489821"/>
          </a:xfrm>
        </p:grpSpPr>
        <p:sp>
          <p:nvSpPr>
            <p:cNvPr id="42" name="六边形 41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37150" y="2644875"/>
              <a:ext cx="1807651" cy="414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41586" y="2176300"/>
            <a:ext cx="1630990" cy="1328238"/>
            <a:chOff x="437150" y="2317471"/>
            <a:chExt cx="1807651" cy="1489821"/>
          </a:xfrm>
        </p:grpSpPr>
        <p:sp>
          <p:nvSpPr>
            <p:cNvPr id="45" name="六边形 4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37150" y="2644875"/>
              <a:ext cx="1807651" cy="3797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en-US" sz="16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650478" y="2871304"/>
            <a:ext cx="1630990" cy="1328238"/>
            <a:chOff x="437150" y="2317471"/>
            <a:chExt cx="1807651" cy="1489821"/>
          </a:xfrm>
        </p:grpSpPr>
        <p:sp>
          <p:nvSpPr>
            <p:cNvPr id="48" name="六边形 4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37150" y="2644875"/>
              <a:ext cx="1807651" cy="414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41586" y="3566521"/>
            <a:ext cx="1630990" cy="1328238"/>
            <a:chOff x="437150" y="2317471"/>
            <a:chExt cx="1807651" cy="1489821"/>
          </a:xfrm>
        </p:grpSpPr>
        <p:sp>
          <p:nvSpPr>
            <p:cNvPr id="51" name="六边形 50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37150" y="2644875"/>
              <a:ext cx="1807651" cy="414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4023579" y="2646565"/>
            <a:ext cx="1467000" cy="400075"/>
          </a:xfrm>
          <a:prstGeom prst="rect">
            <a:avLst/>
          </a:prstGeom>
        </p:spPr>
        <p:txBody>
          <a:bodyPr wrap="none" lIns="91406" tIns="45703" rIns="91406" bIns="45703">
            <a:spAutoFit/>
          </a:bodyPr>
          <a:lstStyle/>
          <a:p>
            <a:pPr algn="ctr"/>
            <a:r>
              <a:rPr lang="zh-CN" altLang="zh-CN" sz="20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配方和混料</a:t>
            </a:r>
            <a:endParaRPr lang="zh-CN" altLang="en-US" sz="20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981073" y="1162082"/>
            <a:ext cx="1620888" cy="615519"/>
          </a:xfrm>
          <a:prstGeom prst="rect">
            <a:avLst/>
          </a:prstGeom>
        </p:spPr>
        <p:txBody>
          <a:bodyPr wrap="none" lIns="91406" tIns="45703" rIns="91406" bIns="45703">
            <a:spAutoFit/>
          </a:bodyPr>
          <a:lstStyle/>
          <a:p>
            <a:pPr algn="ctr"/>
            <a:r>
              <a:rPr lang="zh-CN" altLang="zh-CN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偶联剂</a:t>
            </a:r>
            <a:endParaRPr lang="en-US" altLang="zh-CN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zh-CN" sz="16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马来酸配接枝物</a:t>
            </a:r>
            <a:endParaRPr lang="zh-CN" altLang="en-US" sz="16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027424" y="1982443"/>
            <a:ext cx="877095" cy="369298"/>
          </a:xfrm>
          <a:prstGeom prst="rect">
            <a:avLst/>
          </a:prstGeom>
        </p:spPr>
        <p:txBody>
          <a:bodyPr wrap="none" lIns="91406" tIns="45703" rIns="91406" bIns="45703">
            <a:spAutoFit/>
          </a:bodyPr>
          <a:lstStyle/>
          <a:p>
            <a:pPr algn="ctr"/>
            <a:r>
              <a:rPr lang="zh-CN" altLang="zh-CN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润滑剂</a:t>
            </a: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609640" y="1982443"/>
            <a:ext cx="877095" cy="369298"/>
          </a:xfrm>
          <a:prstGeom prst="rect">
            <a:avLst/>
          </a:prstGeom>
        </p:spPr>
        <p:txBody>
          <a:bodyPr wrap="none" lIns="91406" tIns="45703" rIns="91406" bIns="45703">
            <a:spAutoFit/>
          </a:bodyPr>
          <a:lstStyle/>
          <a:p>
            <a:pPr algn="ctr"/>
            <a:r>
              <a:rPr lang="zh-CN" altLang="zh-CN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增塑剂</a:t>
            </a: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765335" y="3247309"/>
            <a:ext cx="1401277" cy="646296"/>
          </a:xfrm>
          <a:prstGeom prst="rect">
            <a:avLst/>
          </a:prstGeom>
        </p:spPr>
        <p:txBody>
          <a:bodyPr wrap="none" lIns="91406" tIns="45703" rIns="91406" bIns="45703">
            <a:spAutoFit/>
          </a:bodyPr>
          <a:lstStyle/>
          <a:p>
            <a:pPr algn="ctr"/>
            <a:r>
              <a:rPr lang="zh-CN" altLang="zh-CN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紫外光</a:t>
            </a:r>
            <a:endParaRPr lang="en-US" altLang="zh-CN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zh-CN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稳定剂</a:t>
            </a:r>
            <a:r>
              <a:rPr lang="en-US" altLang="zh-CN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(UV)</a:t>
            </a: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18532" y="4066001"/>
            <a:ext cx="877095" cy="369298"/>
          </a:xfrm>
          <a:prstGeom prst="rect">
            <a:avLst/>
          </a:prstGeom>
        </p:spPr>
        <p:txBody>
          <a:bodyPr wrap="none" lIns="91406" tIns="45703" rIns="91406" bIns="45703">
            <a:spAutoFit/>
          </a:bodyPr>
          <a:lstStyle/>
          <a:p>
            <a:pPr algn="ctr"/>
            <a:r>
              <a:rPr lang="zh-CN" altLang="zh-CN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抗菌剂</a:t>
            </a: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609640" y="3370783"/>
            <a:ext cx="877095" cy="369298"/>
          </a:xfrm>
          <a:prstGeom prst="rect">
            <a:avLst/>
          </a:prstGeom>
        </p:spPr>
        <p:txBody>
          <a:bodyPr wrap="none" lIns="91406" tIns="45703" rIns="91406" bIns="45703">
            <a:spAutoFit/>
          </a:bodyPr>
          <a:lstStyle/>
          <a:p>
            <a:pPr algn="ctr"/>
            <a:r>
              <a:rPr lang="zh-CN" altLang="zh-CN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发泡剂</a:t>
            </a: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914785" y="258856"/>
            <a:ext cx="1595240" cy="430853"/>
          </a:xfrm>
          <a:prstGeom prst="rect">
            <a:avLst/>
          </a:prstGeom>
        </p:spPr>
        <p:txBody>
          <a:bodyPr wrap="none" lIns="91406" tIns="45703" rIns="91406" bIns="45703">
            <a:spAutoFit/>
          </a:bodyPr>
          <a:lstStyle/>
          <a:p>
            <a:pPr defTabSz="914400"/>
            <a:r>
              <a:rPr lang="zh-CN" altLang="zh-CN" sz="22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配方和混料</a:t>
            </a:r>
            <a:endParaRPr lang="zh-CN" altLang="en-US" sz="22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42564" y="238846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回收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方案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33"/>
          <a:stretch/>
        </p:blipFill>
        <p:spPr bwMode="auto">
          <a:xfrm>
            <a:off x="7321316" y="3570457"/>
            <a:ext cx="1762257" cy="1536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62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267494"/>
            <a:ext cx="9361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回收</a:t>
            </a:r>
            <a:endParaRPr lang="en-US" altLang="zh-CN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方案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Line 2"/>
          <p:cNvSpPr>
            <a:spLocks noChangeShapeType="1"/>
          </p:cNvSpPr>
          <p:nvPr/>
        </p:nvSpPr>
        <p:spPr bwMode="auto">
          <a:xfrm flipH="1">
            <a:off x="13494" y="4677305"/>
            <a:ext cx="2819400" cy="22860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 flipH="1">
            <a:off x="13494" y="2238905"/>
            <a:ext cx="609600" cy="266700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627982" y="1819805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941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486235" y="2511850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897982" y="3610505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19216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13494" y="2027768"/>
            <a:ext cx="1665288" cy="2878137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H="1">
            <a:off x="13494" y="3758143"/>
            <a:ext cx="2895600" cy="1147762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13494" y="1634068"/>
            <a:ext cx="1357313" cy="3271837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>
            <a:off x="13494" y="2065868"/>
            <a:ext cx="2484438" cy="2840037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flipH="1">
            <a:off x="13494" y="3113618"/>
            <a:ext cx="2846388" cy="1792287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 flipH="1">
            <a:off x="13494" y="4153430"/>
            <a:ext cx="3924300" cy="746125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13494" y="2718330"/>
            <a:ext cx="2527300" cy="2416175"/>
            <a:chOff x="0" y="0"/>
            <a:chExt cx="1592" cy="1522"/>
          </a:xfrm>
        </p:grpSpPr>
        <p:sp>
          <p:nvSpPr>
            <p:cNvPr id="16" name="Arc 14"/>
            <p:cNvSpPr>
              <a:spLocks/>
            </p:cNvSpPr>
            <p:nvPr/>
          </p:nvSpPr>
          <p:spPr bwMode="auto">
            <a:xfrm>
              <a:off x="0" y="79"/>
              <a:ext cx="1440" cy="1443"/>
            </a:xfrm>
            <a:custGeom>
              <a:avLst/>
              <a:gdLst>
                <a:gd name="T0" fmla="*/ 0 w 21600"/>
                <a:gd name="T1" fmla="*/ 0 h 21600"/>
                <a:gd name="T2" fmla="*/ 1440 w 21600"/>
                <a:gd name="T3" fmla="*/ 1443 h 21600"/>
                <a:gd name="T4" fmla="*/ 0 w 21600"/>
                <a:gd name="T5" fmla="*/ 1443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80808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entury Schoolbook" pitchFamily="18" charset="0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 flipH="1">
              <a:off x="0" y="0"/>
              <a:ext cx="1592" cy="1522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Arc 16"/>
            <p:cNvSpPr>
              <a:spLocks/>
            </p:cNvSpPr>
            <p:nvPr/>
          </p:nvSpPr>
          <p:spPr bwMode="auto">
            <a:xfrm>
              <a:off x="0" y="142"/>
              <a:ext cx="1382" cy="1380"/>
            </a:xfrm>
            <a:custGeom>
              <a:avLst/>
              <a:gdLst>
                <a:gd name="T0" fmla="*/ 0 w 21600"/>
                <a:gd name="T1" fmla="*/ 0 h 21600"/>
                <a:gd name="T2" fmla="*/ 1382 w 21600"/>
                <a:gd name="T3" fmla="*/ 1380 h 21600"/>
                <a:gd name="T4" fmla="*/ 0 w 21600"/>
                <a:gd name="T5" fmla="*/ 138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948948"/>
                </a:gs>
                <a:gs pos="100000">
                  <a:srgbClr val="CBBC63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entury Schoolbook" pitchFamily="18" charset="0"/>
              </a:endParaRPr>
            </a:p>
          </p:txBody>
        </p:sp>
        <p:sp>
          <p:nvSpPr>
            <p:cNvPr id="19" name="Arc 17"/>
            <p:cNvSpPr>
              <a:spLocks/>
            </p:cNvSpPr>
            <p:nvPr/>
          </p:nvSpPr>
          <p:spPr bwMode="auto">
            <a:xfrm>
              <a:off x="0" y="177"/>
              <a:ext cx="1347" cy="1345"/>
            </a:xfrm>
            <a:custGeom>
              <a:avLst/>
              <a:gdLst>
                <a:gd name="T0" fmla="*/ 0 w 21600"/>
                <a:gd name="T1" fmla="*/ 0 h 21600"/>
                <a:gd name="T2" fmla="*/ 1347 w 21600"/>
                <a:gd name="T3" fmla="*/ 1345 h 21600"/>
                <a:gd name="T4" fmla="*/ 0 w 21600"/>
                <a:gd name="T5" fmla="*/ 1345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CBBC63">
                    <a:alpha val="0"/>
                  </a:srgbClr>
                </a:gs>
                <a:gs pos="100000">
                  <a:srgbClr val="DED49C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entury Schoolbook" pitchFamily="18" charset="0"/>
              </a:endParaRPr>
            </a:p>
          </p:txBody>
        </p:sp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>
              <a:off x="46" y="719"/>
              <a:ext cx="1036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可行性分析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83387" y="800983"/>
            <a:ext cx="3412949" cy="847372"/>
            <a:chOff x="4183387" y="800983"/>
            <a:chExt cx="3412949" cy="847372"/>
          </a:xfrm>
        </p:grpSpPr>
        <p:sp>
          <p:nvSpPr>
            <p:cNvPr id="43" name="圆角矩形 42"/>
            <p:cNvSpPr/>
            <p:nvPr/>
          </p:nvSpPr>
          <p:spPr>
            <a:xfrm>
              <a:off x="4183387" y="817358"/>
              <a:ext cx="3412949" cy="830997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4253106" y="800983"/>
              <a:ext cx="3343230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entury Schoolbook" pitchFamily="18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entury Schoolbook" pitchFamily="18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entury Schoolbook" pitchFamily="18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entury Schoolbook" pitchFamily="18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entury Schoolbook" pitchFamily="18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Schoolbook" pitchFamily="18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Schoolbook" pitchFamily="18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Schoolbook" pitchFamily="18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Schoolbook" pitchFamily="18" charset="0"/>
                  <a:ea typeface="宋体" pitchFamily="2" charset="-122"/>
                </a:defRPr>
              </a:lvl9pPr>
            </a:lstStyle>
            <a:p>
              <a:r>
                <a:rPr lang="zh-CN" altLang="zh-CN" sz="2400" dirty="0">
                  <a:latin typeface="微软雅黑" pitchFamily="34" charset="-122"/>
                  <a:ea typeface="微软雅黑" pitchFamily="34" charset="-122"/>
                </a:rPr>
                <a:t>节省木材，可回收利用，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无需</a:t>
              </a:r>
              <a:r>
                <a:rPr lang="zh-CN" altLang="zh-CN" sz="2400" dirty="0">
                  <a:latin typeface="微软雅黑" pitchFamily="34" charset="-122"/>
                  <a:ea typeface="微软雅黑" pitchFamily="34" charset="-122"/>
                </a:rPr>
                <a:t>维护，寿命长。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AutoShape 23"/>
          <p:cNvSpPr>
            <a:spLocks noChangeArrowheads="1"/>
          </p:cNvSpPr>
          <p:nvPr/>
        </p:nvSpPr>
        <p:spPr bwMode="auto">
          <a:xfrm>
            <a:off x="548482" y="2008718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941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2832894" y="4578880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19216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auto">
          <a:xfrm rot="1841846">
            <a:off x="1639229" y="1229781"/>
            <a:ext cx="657225" cy="65722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chemeClr val="tx2">
                  <a:gamma/>
                  <a:tint val="28627"/>
                  <a:invGamma/>
                </a:schemeClr>
              </a:gs>
              <a:gs pos="100000">
                <a:schemeClr val="tx2"/>
              </a:gs>
            </a:gsLst>
            <a:lin ang="5400000" scaled="1"/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7" name="AutoShape 28"/>
          <p:cNvSpPr>
            <a:spLocks noChangeArrowheads="1"/>
          </p:cNvSpPr>
          <p:nvPr/>
        </p:nvSpPr>
        <p:spPr bwMode="auto">
          <a:xfrm rot="3641467">
            <a:off x="2675469" y="2129578"/>
            <a:ext cx="604837" cy="604837"/>
          </a:xfrm>
          <a:custGeom>
            <a:avLst/>
            <a:gdLst>
              <a:gd name="T0" fmla="*/ 304099 w 21600"/>
              <a:gd name="T1" fmla="*/ 61240 h 21600"/>
              <a:gd name="T2" fmla="*/ 81989 w 21600"/>
              <a:gd name="T3" fmla="*/ 302419 h 21600"/>
              <a:gd name="T4" fmla="*/ 304099 w 21600"/>
              <a:gd name="T5" fmla="*/ 604838 h 21600"/>
              <a:gd name="T6" fmla="*/ 522849 w 21600"/>
              <a:gd name="T7" fmla="*/ 30241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rgbClr val="4B5E73"/>
              </a:gs>
            </a:gsLst>
            <a:lin ang="5400000" scaled="1"/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" name="AutoShape 30"/>
          <p:cNvSpPr>
            <a:spLocks noChangeArrowheads="1"/>
          </p:cNvSpPr>
          <p:nvPr/>
        </p:nvSpPr>
        <p:spPr bwMode="auto">
          <a:xfrm>
            <a:off x="2497402" y="1108723"/>
            <a:ext cx="1786803" cy="381000"/>
          </a:xfrm>
          <a:prstGeom prst="roundRect">
            <a:avLst>
              <a:gd name="adj" fmla="val 75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Wingdings" pitchFamily="2" charset="2"/>
              <a:buNone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环境友好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5"/>
          <p:cNvSpPr>
            <a:spLocks noChangeArrowheads="1"/>
          </p:cNvSpPr>
          <p:nvPr/>
        </p:nvSpPr>
        <p:spPr bwMode="auto">
          <a:xfrm>
            <a:off x="3390803" y="1926276"/>
            <a:ext cx="3770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原料充足，来源广泛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AutoShape 4"/>
          <p:cNvSpPr>
            <a:spLocks noChangeArrowheads="1"/>
          </p:cNvSpPr>
          <p:nvPr/>
        </p:nvSpPr>
        <p:spPr bwMode="auto">
          <a:xfrm>
            <a:off x="1299369" y="1419755"/>
            <a:ext cx="228600" cy="2286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941"/>
                  <a:invGamma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4" name="AutoShape 25"/>
          <p:cNvSpPr>
            <a:spLocks noChangeArrowheads="1"/>
          </p:cNvSpPr>
          <p:nvPr/>
        </p:nvSpPr>
        <p:spPr bwMode="auto">
          <a:xfrm rot="3578307">
            <a:off x="3072607" y="3289830"/>
            <a:ext cx="514350" cy="514350"/>
          </a:xfrm>
          <a:custGeom>
            <a:avLst/>
            <a:gdLst>
              <a:gd name="T0" fmla="*/ 258604 w 21600"/>
              <a:gd name="T1" fmla="*/ 52078 h 21600"/>
              <a:gd name="T2" fmla="*/ 69723 w 21600"/>
              <a:gd name="T3" fmla="*/ 257175 h 21600"/>
              <a:gd name="T4" fmla="*/ 258604 w 21600"/>
              <a:gd name="T5" fmla="*/ 514350 h 21600"/>
              <a:gd name="T6" fmla="*/ 444627 w 21600"/>
              <a:gd name="T7" fmla="*/ 2571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770B3E"/>
              </a:gs>
            </a:gsLst>
            <a:lin ang="5400000" scaled="1"/>
          </a:gra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6" name="AutoShape 27"/>
          <p:cNvSpPr>
            <a:spLocks noChangeArrowheads="1"/>
          </p:cNvSpPr>
          <p:nvPr/>
        </p:nvSpPr>
        <p:spPr bwMode="auto">
          <a:xfrm rot="3894518">
            <a:off x="3888252" y="3731155"/>
            <a:ext cx="657225" cy="657225"/>
          </a:xfrm>
          <a:custGeom>
            <a:avLst/>
            <a:gdLst>
              <a:gd name="T0" fmla="*/ 330438 w 21600"/>
              <a:gd name="T1" fmla="*/ 66544 h 21600"/>
              <a:gd name="T2" fmla="*/ 89090 w 21600"/>
              <a:gd name="T3" fmla="*/ 328613 h 21600"/>
              <a:gd name="T4" fmla="*/ 330438 w 21600"/>
              <a:gd name="T5" fmla="*/ 657225 h 21600"/>
              <a:gd name="T6" fmla="*/ 568135 w 21600"/>
              <a:gd name="T7" fmla="*/ 328613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FF"/>
          </a:solidFill>
          <a:ln w="9525">
            <a:solidFill>
              <a:srgbClr val="FEFFFF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79714" y="229060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项目可行性</a:t>
            </a:r>
          </a:p>
        </p:txBody>
      </p:sp>
      <p:sp>
        <p:nvSpPr>
          <p:cNvPr id="39" name="矩形 35"/>
          <p:cNvSpPr>
            <a:spLocks noChangeArrowheads="1"/>
          </p:cNvSpPr>
          <p:nvPr/>
        </p:nvSpPr>
        <p:spPr bwMode="auto">
          <a:xfrm>
            <a:off x="3729574" y="2933500"/>
            <a:ext cx="3770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政策扶持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5"/>
          <p:cNvSpPr>
            <a:spLocks noChangeArrowheads="1"/>
          </p:cNvSpPr>
          <p:nvPr/>
        </p:nvSpPr>
        <p:spPr bwMode="auto">
          <a:xfrm>
            <a:off x="4659645" y="3610505"/>
            <a:ext cx="16405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研究现状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305396" y="2616213"/>
            <a:ext cx="3963782" cy="845405"/>
            <a:chOff x="5551539" y="2033997"/>
            <a:chExt cx="3569282" cy="845405"/>
          </a:xfrm>
        </p:grpSpPr>
        <p:sp>
          <p:nvSpPr>
            <p:cNvPr id="46" name="圆角矩形 45"/>
            <p:cNvSpPr/>
            <p:nvPr/>
          </p:nvSpPr>
          <p:spPr>
            <a:xfrm>
              <a:off x="5551539" y="2033997"/>
              <a:ext cx="3412949" cy="830997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5555218" y="2048405"/>
              <a:ext cx="356560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zh-CN" sz="2400" dirty="0" smtClean="0">
                  <a:latin typeface="微软雅黑" pitchFamily="34" charset="-122"/>
                  <a:ea typeface="微软雅黑" pitchFamily="34" charset="-122"/>
                </a:rPr>
                <a:t>产业结构调整指导目录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2005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）</a:t>
              </a:r>
              <a:r>
                <a:rPr lang="zh-CN" altLang="zh-CN" sz="2400" dirty="0" smtClean="0"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zh-CN" sz="2400" dirty="0">
                  <a:latin typeface="微软雅黑" pitchFamily="34" charset="-122"/>
                  <a:ea typeface="微软雅黑" pitchFamily="34" charset="-122"/>
                </a:rPr>
                <a:t>鼓励类项目。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891518" y="4132291"/>
            <a:ext cx="3977504" cy="830997"/>
            <a:chOff x="5539183" y="2033997"/>
            <a:chExt cx="3581638" cy="830997"/>
          </a:xfrm>
        </p:grpSpPr>
        <p:sp>
          <p:nvSpPr>
            <p:cNvPr id="50" name="圆角矩形 49"/>
            <p:cNvSpPr/>
            <p:nvPr/>
          </p:nvSpPr>
          <p:spPr>
            <a:xfrm>
              <a:off x="5539183" y="2033997"/>
              <a:ext cx="3412949" cy="830997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zh-CN" sz="2400" dirty="0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曾广胜</a:t>
              </a:r>
              <a:r>
                <a:rPr lang="zh-CN" altLang="zh-CN" sz="2400" dirty="0" smtClean="0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等</a:t>
              </a:r>
              <a:r>
                <a:rPr lang="zh-CN" altLang="en-US" sz="2400" dirty="0" smtClean="0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人，对</a:t>
              </a:r>
              <a:r>
                <a:rPr lang="en-US" altLang="zh-CN" sz="2400" dirty="0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PS</a:t>
              </a:r>
              <a:r>
                <a:rPr lang="zh-CN" altLang="zh-CN" sz="2400" dirty="0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塑木的性能进行过系统的</a:t>
              </a:r>
              <a:r>
                <a:rPr lang="zh-CN" altLang="zh-CN" sz="2400" dirty="0" smtClean="0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研究</a:t>
              </a:r>
              <a:r>
                <a:rPr lang="zh-CN" altLang="en-US" sz="2400" dirty="0" smtClean="0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5555218" y="2048405"/>
              <a:ext cx="356560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812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937249"/>
              </p:ext>
            </p:extLst>
          </p:nvPr>
        </p:nvGraphicFramePr>
        <p:xfrm>
          <a:off x="1619672" y="908203"/>
          <a:ext cx="7141269" cy="1911881"/>
        </p:xfrm>
        <a:graphic>
          <a:graphicData uri="http://schemas.openxmlformats.org/drawingml/2006/table">
            <a:tbl>
              <a:tblPr/>
              <a:tblGrid>
                <a:gridCol w="1737980"/>
                <a:gridCol w="1816943"/>
                <a:gridCol w="1816943"/>
                <a:gridCol w="1769403"/>
              </a:tblGrid>
              <a:tr h="241641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 </a:t>
                      </a: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厂房建设及设备</a:t>
                      </a:r>
                      <a:r>
                        <a:rPr kumimoji="0" lang="zh-CN" sz="15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成本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825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费用名称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估算价值</a:t>
                      </a: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/</a:t>
                      </a: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万元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占总值之比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/%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99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固定资产投资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设备费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1760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83.81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9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基础建设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200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9.52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9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其他费用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土地费用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140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6.67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99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合计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2100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100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9554" y="225345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生产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成本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35698" y="200317"/>
            <a:ext cx="27238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/>
            <a:r>
              <a:rPr lang="zh-CN" altLang="zh-CN" sz="22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厂房建设及设备成本</a:t>
            </a:r>
          </a:p>
          <a:p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0" y="2863062"/>
            <a:ext cx="8940989" cy="1497687"/>
            <a:chOff x="0" y="2863062"/>
            <a:chExt cx="8940989" cy="1497687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2365" y="2863062"/>
              <a:ext cx="1115343" cy="1497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697" y="3384479"/>
              <a:ext cx="1876667" cy="97627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7708" y="3480634"/>
              <a:ext cx="1616500" cy="82639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208" y="3036821"/>
              <a:ext cx="2496781" cy="1276410"/>
            </a:xfrm>
            <a:prstGeom prst="rect">
              <a:avLst/>
            </a:prstGeom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036821"/>
              <a:ext cx="1902139" cy="12764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0" y="4455253"/>
            <a:ext cx="9143999" cy="447251"/>
            <a:chOff x="0" y="4455253"/>
            <a:chExt cx="9143999" cy="447251"/>
          </a:xfrm>
        </p:grpSpPr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0" y="4455253"/>
              <a:ext cx="9143999" cy="223368"/>
            </a:xfrm>
            <a:prstGeom prst="rect">
              <a:avLst/>
            </a:prstGeom>
            <a:solidFill>
              <a:srgbClr val="6666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/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263827" y="4651817"/>
              <a:ext cx="8576372" cy="223368"/>
            </a:xfrm>
            <a:prstGeom prst="rect">
              <a:avLst/>
            </a:prstGeom>
            <a:solidFill>
              <a:srgbClr val="6666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AutoShape 6"/>
            <p:cNvSpPr>
              <a:spLocks noChangeArrowheads="1"/>
            </p:cNvSpPr>
            <p:nvPr/>
          </p:nvSpPr>
          <p:spPr bwMode="ltGray">
            <a:xfrm>
              <a:off x="2411760" y="4469483"/>
              <a:ext cx="1112739" cy="418277"/>
            </a:xfrm>
            <a:prstGeom prst="roundRect">
              <a:avLst>
                <a:gd name="adj" fmla="val 5979"/>
              </a:avLst>
            </a:prstGeom>
            <a:solidFill>
              <a:srgbClr val="FF8500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91429" tIns="45715" rIns="91429" bIns="45715" anchor="ctr"/>
            <a:lstStyle/>
            <a:p>
              <a:pPr algn="ctr" eaLnBrk="0" hangingPunct="0"/>
              <a:r>
                <a:rPr lang="zh-CN" altLang="en-US" sz="2400" kern="0" dirty="0" smtClean="0">
                  <a:solidFill>
                    <a:sysClr val="window" lastClr="FFFFF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破碎机</a:t>
              </a:r>
              <a:endParaRPr lang="en-US" altLang="zh-CN" sz="2400" kern="0" dirty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8" name="AutoShape 6"/>
            <p:cNvSpPr>
              <a:spLocks noChangeArrowheads="1"/>
            </p:cNvSpPr>
            <p:nvPr/>
          </p:nvSpPr>
          <p:spPr bwMode="ltGray">
            <a:xfrm>
              <a:off x="3786500" y="4458103"/>
              <a:ext cx="1041207" cy="418277"/>
            </a:xfrm>
            <a:prstGeom prst="roundRect">
              <a:avLst>
                <a:gd name="adj" fmla="val 5979"/>
              </a:avLst>
            </a:prstGeom>
            <a:solidFill>
              <a:srgbClr val="FF8500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91429" tIns="45715" rIns="91429" bIns="45715" anchor="ctr"/>
            <a:lstStyle/>
            <a:p>
              <a:pPr algn="ctr" eaLnBrk="0" hangingPunct="0"/>
              <a:r>
                <a:rPr lang="zh-CN" altLang="en-US" sz="2400" kern="0" dirty="0" smtClean="0">
                  <a:solidFill>
                    <a:sysClr val="window" lastClr="FFFFF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干燥器</a:t>
              </a:r>
              <a:endParaRPr lang="en-US" altLang="zh-CN" sz="2400" kern="0" dirty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9" name="AutoShape 6"/>
            <p:cNvSpPr>
              <a:spLocks noChangeArrowheads="1"/>
            </p:cNvSpPr>
            <p:nvPr/>
          </p:nvSpPr>
          <p:spPr bwMode="ltGray">
            <a:xfrm>
              <a:off x="5108522" y="4458103"/>
              <a:ext cx="1047653" cy="418277"/>
            </a:xfrm>
            <a:prstGeom prst="roundRect">
              <a:avLst>
                <a:gd name="adj" fmla="val 5979"/>
              </a:avLst>
            </a:prstGeom>
            <a:solidFill>
              <a:srgbClr val="FF8500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91429" tIns="45715" rIns="91429" bIns="45715" anchor="ctr"/>
            <a:lstStyle/>
            <a:p>
              <a:pPr algn="ctr" eaLnBrk="0" hangingPunct="0"/>
              <a:r>
                <a:rPr lang="zh-CN" altLang="en-US" sz="2400" kern="0" dirty="0" smtClean="0">
                  <a:solidFill>
                    <a:sysClr val="window" lastClr="FFFFF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捏合机</a:t>
              </a:r>
              <a:endParaRPr lang="en-US" altLang="zh-CN" sz="2400" kern="0" dirty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0" name="AutoShape 6"/>
            <p:cNvSpPr>
              <a:spLocks noChangeArrowheads="1"/>
            </p:cNvSpPr>
            <p:nvPr/>
          </p:nvSpPr>
          <p:spPr bwMode="ltGray">
            <a:xfrm>
              <a:off x="6777657" y="4455253"/>
              <a:ext cx="2037493" cy="418277"/>
            </a:xfrm>
            <a:prstGeom prst="roundRect">
              <a:avLst>
                <a:gd name="adj" fmla="val 2429"/>
              </a:avLst>
            </a:prstGeom>
            <a:solidFill>
              <a:srgbClr val="FF8500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91429" tIns="45715" rIns="91429" bIns="45715" anchor="ctr"/>
            <a:lstStyle/>
            <a:p>
              <a:pPr algn="ctr" eaLnBrk="0" hangingPunct="0"/>
              <a:r>
                <a:rPr lang="zh-CN" altLang="en-US" sz="2400" kern="0" dirty="0" smtClean="0">
                  <a:solidFill>
                    <a:sysClr val="window" lastClr="FFFFF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双螺杆挤出机</a:t>
              </a:r>
              <a:endParaRPr lang="en-US" altLang="zh-CN" sz="2400" kern="0" dirty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8" name="AutoShape 6"/>
            <p:cNvSpPr>
              <a:spLocks noChangeArrowheads="1"/>
            </p:cNvSpPr>
            <p:nvPr/>
          </p:nvSpPr>
          <p:spPr bwMode="ltGray">
            <a:xfrm>
              <a:off x="263827" y="4484227"/>
              <a:ext cx="1638312" cy="418277"/>
            </a:xfrm>
            <a:prstGeom prst="roundRect">
              <a:avLst>
                <a:gd name="adj" fmla="val 2429"/>
              </a:avLst>
            </a:prstGeom>
            <a:solidFill>
              <a:srgbClr val="FF8500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91429" tIns="45715" rIns="91429" bIns="45715" anchor="ctr"/>
            <a:lstStyle/>
            <a:p>
              <a:pPr algn="ctr" eaLnBrk="0" hangingPunct="0"/>
              <a:r>
                <a:rPr lang="zh-CN" altLang="en-US" sz="2400" kern="0" dirty="0" smtClean="0">
                  <a:solidFill>
                    <a:sysClr val="window" lastClr="FFFFF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泡沫压缩机</a:t>
              </a:r>
              <a:endParaRPr lang="en-US" altLang="zh-CN" sz="2400" kern="0" dirty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52032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0296"/>
            <a:ext cx="164782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828663"/>
              </p:ext>
            </p:extLst>
          </p:nvPr>
        </p:nvGraphicFramePr>
        <p:xfrm>
          <a:off x="1259632" y="1059582"/>
          <a:ext cx="7058482" cy="3450950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64795"/>
                <a:gridCol w="1564795"/>
                <a:gridCol w="1501229"/>
                <a:gridCol w="1501229"/>
                <a:gridCol w="926434"/>
              </a:tblGrid>
              <a:tr h="253655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每</a:t>
                      </a: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吨塑</a:t>
                      </a:r>
                      <a:r>
                        <a:rPr kumimoji="0" lang="zh-CN" sz="15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木生产</a:t>
                      </a: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成本估算表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类别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项目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消耗定额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单价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金额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/</a:t>
                      </a: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5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原材料及辅料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废旧塑料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0.45t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4500</a:t>
                      </a: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元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/t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2025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稻草木粉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0.54t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180</a:t>
                      </a: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元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/t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97.2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添加剂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0.01t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12000</a:t>
                      </a: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元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/t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120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小计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2242.2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燃料及动力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84t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0.6</a:t>
                      </a: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元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/t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50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432kw·h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0.5</a:t>
                      </a: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元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/kw·h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216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小计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266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5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其他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工资及福利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170</a:t>
                      </a:r>
                      <a:endParaRPr kumimoji="0" lang="zh-CN" sz="15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制造费用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500</a:t>
                      </a:r>
                      <a:endParaRPr kumimoji="0" lang="zh-CN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5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合计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5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3178.2</a:t>
                      </a:r>
                      <a:endParaRPr kumimoji="0" lang="zh-CN" sz="15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39554" y="225345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生产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成本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252599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2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生产总表</a:t>
            </a:r>
          </a:p>
        </p:txBody>
      </p:sp>
    </p:spTree>
    <p:extLst>
      <p:ext uri="{BB962C8B-B14F-4D97-AF65-F5344CB8AC3E}">
        <p14:creationId xmlns:p14="http://schemas.microsoft.com/office/powerpoint/2010/main" val="38835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  <a:effectLst/>
        <a:scene3d>
          <a:camera prst="orthographicFront">
            <a:rot lat="300000" lon="21299997" rev="21299999"/>
          </a:camera>
          <a:lightRig rig="threePt" dir="t"/>
        </a:scene3d>
        <a:sp3d>
          <a:bevelT w="127000" h="63500"/>
          <a:bevelB w="190500"/>
        </a:sp3d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</TotalTime>
  <Words>441</Words>
  <Application>Microsoft Office PowerPoint</Application>
  <PresentationFormat>全屏显示(16:9)</PresentationFormat>
  <Paragraphs>140</Paragraphs>
  <Slides>12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Office 主题</vt:lpstr>
      <vt:lpstr>4_Office 主题</vt:lpstr>
      <vt:lpstr>Visio.Drawing.11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张一婵</dc:creator>
  <cp:lastModifiedBy>徐志斌</cp:lastModifiedBy>
  <cp:revision>102</cp:revision>
  <dcterms:created xsi:type="dcterms:W3CDTF">2013-04-12T08:36:44Z</dcterms:created>
  <dcterms:modified xsi:type="dcterms:W3CDTF">2013-12-11T05:07:58Z</dcterms:modified>
</cp:coreProperties>
</file>