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6" r:id="rId1"/>
    <p:sldMasterId id="2147484051" r:id="rId2"/>
    <p:sldMasterId id="2147484658" r:id="rId3"/>
    <p:sldMasterId id="2147484661" r:id="rId4"/>
  </p:sldMasterIdLst>
  <p:notesMasterIdLst>
    <p:notesMasterId r:id="rId49"/>
  </p:notesMasterIdLst>
  <p:handoutMasterIdLst>
    <p:handoutMasterId r:id="rId50"/>
  </p:handoutMasterIdLst>
  <p:sldIdLst>
    <p:sldId id="1013" r:id="rId5"/>
    <p:sldId id="1249" r:id="rId6"/>
    <p:sldId id="1244" r:id="rId7"/>
    <p:sldId id="1243" r:id="rId8"/>
    <p:sldId id="1250" r:id="rId9"/>
    <p:sldId id="1248" r:id="rId10"/>
    <p:sldId id="1251" r:id="rId11"/>
    <p:sldId id="1253" r:id="rId12"/>
    <p:sldId id="1246" r:id="rId13"/>
    <p:sldId id="1265" r:id="rId14"/>
    <p:sldId id="1287" r:id="rId15"/>
    <p:sldId id="1272" r:id="rId16"/>
    <p:sldId id="1267" r:id="rId17"/>
    <p:sldId id="1268" r:id="rId18"/>
    <p:sldId id="1266" r:id="rId19"/>
    <p:sldId id="1270" r:id="rId20"/>
    <p:sldId id="1271" r:id="rId21"/>
    <p:sldId id="1273" r:id="rId22"/>
    <p:sldId id="1275" r:id="rId23"/>
    <p:sldId id="1276" r:id="rId24"/>
    <p:sldId id="1277" r:id="rId25"/>
    <p:sldId id="1278" r:id="rId26"/>
    <p:sldId id="1280" r:id="rId27"/>
    <p:sldId id="1281" r:id="rId28"/>
    <p:sldId id="1282" r:id="rId29"/>
    <p:sldId id="1252" r:id="rId30"/>
    <p:sldId id="1286" r:id="rId31"/>
    <p:sldId id="1257" r:id="rId32"/>
    <p:sldId id="1254" r:id="rId33"/>
    <p:sldId id="1284" r:id="rId34"/>
    <p:sldId id="1264" r:id="rId35"/>
    <p:sldId id="1285" r:id="rId36"/>
    <p:sldId id="1283" r:id="rId37"/>
    <p:sldId id="1290" r:id="rId38"/>
    <p:sldId id="1259" r:id="rId39"/>
    <p:sldId id="1291" r:id="rId40"/>
    <p:sldId id="1292" r:id="rId41"/>
    <p:sldId id="1263" r:id="rId42"/>
    <p:sldId id="1293" r:id="rId43"/>
    <p:sldId id="1289" r:id="rId44"/>
    <p:sldId id="1295" r:id="rId45"/>
    <p:sldId id="1296" r:id="rId46"/>
    <p:sldId id="1294" r:id="rId47"/>
    <p:sldId id="1180" r:id="rId48"/>
  </p:sldIdLst>
  <p:sldSz cx="9144000" cy="6858000" type="screen4x3"/>
  <p:notesSz cx="6669088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rgbClr val="0070C0"/>
        </a:solidFill>
        <a:latin typeface="微软雅黑" pitchFamily="34" charset="-122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rgbClr val="0070C0"/>
        </a:solidFill>
        <a:latin typeface="微软雅黑" pitchFamily="34" charset="-122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rgbClr val="0070C0"/>
        </a:solidFill>
        <a:latin typeface="微软雅黑" pitchFamily="34" charset="-122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rgbClr val="0070C0"/>
        </a:solidFill>
        <a:latin typeface="微软雅黑" pitchFamily="34" charset="-122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rgbClr val="0070C0"/>
        </a:solidFill>
        <a:latin typeface="微软雅黑" pitchFamily="34" charset="-122"/>
        <a:ea typeface="微软雅黑" pitchFamily="34" charset="-122"/>
        <a:cs typeface="+mn-cs"/>
      </a:defRPr>
    </a:lvl5pPr>
    <a:lvl6pPr marL="2286000" algn="l" defTabSz="914400" rtl="0" eaLnBrk="1" latinLnBrk="0" hangingPunct="1">
      <a:defRPr sz="2000" kern="1200">
        <a:solidFill>
          <a:srgbClr val="0070C0"/>
        </a:solidFill>
        <a:latin typeface="微软雅黑" pitchFamily="34" charset="-122"/>
        <a:ea typeface="微软雅黑" pitchFamily="34" charset="-122"/>
        <a:cs typeface="+mn-cs"/>
      </a:defRPr>
    </a:lvl6pPr>
    <a:lvl7pPr marL="2743200" algn="l" defTabSz="914400" rtl="0" eaLnBrk="1" latinLnBrk="0" hangingPunct="1">
      <a:defRPr sz="2000" kern="1200">
        <a:solidFill>
          <a:srgbClr val="0070C0"/>
        </a:solidFill>
        <a:latin typeface="微软雅黑" pitchFamily="34" charset="-122"/>
        <a:ea typeface="微软雅黑" pitchFamily="34" charset="-122"/>
        <a:cs typeface="+mn-cs"/>
      </a:defRPr>
    </a:lvl7pPr>
    <a:lvl8pPr marL="3200400" algn="l" defTabSz="914400" rtl="0" eaLnBrk="1" latinLnBrk="0" hangingPunct="1">
      <a:defRPr sz="2000" kern="1200">
        <a:solidFill>
          <a:srgbClr val="0070C0"/>
        </a:solidFill>
        <a:latin typeface="微软雅黑" pitchFamily="34" charset="-122"/>
        <a:ea typeface="微软雅黑" pitchFamily="34" charset="-122"/>
        <a:cs typeface="+mn-cs"/>
      </a:defRPr>
    </a:lvl8pPr>
    <a:lvl9pPr marL="3657600" algn="l" defTabSz="914400" rtl="0" eaLnBrk="1" latinLnBrk="0" hangingPunct="1">
      <a:defRPr sz="2000" kern="1200">
        <a:solidFill>
          <a:srgbClr val="0070C0"/>
        </a:solidFill>
        <a:latin typeface="微软雅黑" pitchFamily="34" charset="-122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CCFF"/>
    <a:srgbClr val="0070C0"/>
    <a:srgbClr val="FF9933"/>
    <a:srgbClr val="000000"/>
    <a:srgbClr val="FFFFCC"/>
    <a:srgbClr val="FFFF66"/>
    <a:srgbClr val="FF0000"/>
    <a:srgbClr val="009999"/>
    <a:srgbClr val="57201F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547" autoAdjust="0"/>
    <p:restoredTop sz="96324" autoAdjust="0"/>
  </p:normalViewPr>
  <p:slideViewPr>
    <p:cSldViewPr>
      <p:cViewPr>
        <p:scale>
          <a:sx n="80" d="100"/>
          <a:sy n="80" d="100"/>
        </p:scale>
        <p:origin x="-1469" y="-1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50" y="-84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81A005-23C7-4C91-A07E-F91D6F8C9836}" type="datetimeFigureOut">
              <a:rPr lang="zh-CN" altLang="en-US"/>
              <a:pPr>
                <a:defRPr/>
              </a:pPr>
              <a:t>2016/4/27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2B4C84-BAB3-49C1-9A28-92F8FCC0D3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44736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89305CC-FB6E-4601-B5D7-11C73D1D8807}" type="datetimeFigureOut">
              <a:rPr lang="zh-CN" altLang="en-US"/>
              <a:pPr>
                <a:defRPr/>
              </a:pPr>
              <a:t>2016/4/27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6125"/>
            <a:ext cx="4960938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776663" y="942975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lnSpc>
                <a:spcPct val="100000"/>
              </a:lnSpc>
              <a:spcBef>
                <a:spcPct val="0"/>
              </a:spcBef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074C1073-2FAD-4E24-B07D-387B67518D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84986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57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676636-AB14-4A7C-8E2B-7FE31F55DD5D}" type="slidenum">
              <a:rPr lang="zh-CN" altLang="en-US" smtClean="0">
                <a:latin typeface="Arial" pitchFamily="34" charset="0"/>
              </a:rPr>
              <a:pPr/>
              <a:t>1</a:t>
            </a:fld>
            <a:endParaRPr lang="en-US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4C1073-2FAD-4E24-B07D-387B67518D00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2750" y="188913"/>
            <a:ext cx="2152650" cy="331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88913"/>
            <a:ext cx="6305550" cy="331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6553200" cy="7921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610600" cy="2281238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9" descr="PPT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463" y="0"/>
            <a:ext cx="835977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中国电信(上海世博会合作伙伴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49238"/>
            <a:ext cx="1752600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04720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8472-0A18-4DAF-BD75-B2E1BB8E7165}" type="datetimeFigureOut">
              <a:rPr lang="zh-CN" altLang="en-US"/>
              <a:pPr>
                <a:defRPr/>
              </a:pPr>
              <a:t>2016/4/27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F3120-58A8-4BF2-9C36-01B695CF9F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1706"/>
          <a:stretch>
            <a:fillRect/>
          </a:stretch>
        </p:blipFill>
        <p:spPr bwMode="auto">
          <a:xfrm>
            <a:off x="0" y="6627813"/>
            <a:ext cx="73802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274638"/>
            <a:ext cx="7162800" cy="487362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zh-CN" altLang="en-US" b="1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9" descr="PPT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0"/>
            <a:ext cx="1908175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392113" y="765175"/>
            <a:ext cx="785177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1" tIns="45705" rIns="91411" bIns="45705" anchor="ctr"/>
          <a:lstStyle/>
          <a:p>
            <a:pPr>
              <a:defRPr/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3D0DE-8C91-484F-BE04-1416237BBEBD}" type="datetimeFigureOut">
              <a:rPr lang="zh-CN" altLang="en-US"/>
              <a:pPr>
                <a:defRPr/>
              </a:pPr>
              <a:t>2016/4/27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90BD0-6D5C-4034-B762-8C5664F3DD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 descr="飞young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276475"/>
            <a:ext cx="338455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 descr="飞young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276475"/>
            <a:ext cx="338455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229100" cy="2281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229100" cy="2281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8"/>
          <p:cNvGraphicFramePr>
            <a:graphicFrameLocks noChangeAspect="1"/>
          </p:cNvGraphicFramePr>
          <p:nvPr/>
        </p:nvGraphicFramePr>
        <p:xfrm>
          <a:off x="3548063" y="990600"/>
          <a:ext cx="5595937" cy="5538788"/>
        </p:xfrm>
        <a:graphic>
          <a:graphicData uri="http://schemas.openxmlformats.org/presentationml/2006/ole">
            <p:oleObj spid="_x0000_s1704" name="Photo Editor 照片" r:id="rId15" imgW="7457143" imgH="7380952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188913"/>
            <a:ext cx="65532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19200"/>
            <a:ext cx="8610600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6381750"/>
            <a:ext cx="9144000" cy="4762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zh-CN" altLang="zh-CN" sz="16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宋体" pitchFamily="2" charset="-122"/>
            </a:endParaRPr>
          </a:p>
        </p:txBody>
      </p:sp>
      <p:pic>
        <p:nvPicPr>
          <p:cNvPr id="1030" name="Picture 6" descr="中国电信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81875" y="80963"/>
            <a:ext cx="165417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68313" y="981075"/>
            <a:ext cx="4710112" cy="65088"/>
          </a:xfrm>
          <a:prstGeom prst="rect">
            <a:avLst/>
          </a:prstGeom>
          <a:solidFill>
            <a:srgbClr val="8383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</a:pPr>
            <a:endParaRPr lang="zh-CN" altLang="en-US" sz="1600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79388" y="981075"/>
            <a:ext cx="811212" cy="6508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8383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</a:pPr>
            <a:endParaRPr lang="zh-CN" altLang="en-US" sz="1600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5003800" y="981075"/>
            <a:ext cx="3508375" cy="65088"/>
          </a:xfrm>
          <a:prstGeom prst="rect">
            <a:avLst/>
          </a:prstGeom>
          <a:gradFill rotWithShape="0">
            <a:gsLst>
              <a:gs pos="0">
                <a:srgbClr val="8383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lnSpc>
                <a:spcPct val="90000"/>
              </a:lnSpc>
            </a:pPr>
            <a:endParaRPr lang="zh-CN" altLang="en-US" sz="1600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34" name="Picture 3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9388" y="44450"/>
            <a:ext cx="1223962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96" r:id="rId1"/>
    <p:sldLayoutId id="2147484997" r:id="rId2"/>
    <p:sldLayoutId id="2147484998" r:id="rId3"/>
    <p:sldLayoutId id="2147484999" r:id="rId4"/>
    <p:sldLayoutId id="2147485000" r:id="rId5"/>
    <p:sldLayoutId id="2147485001" r:id="rId6"/>
    <p:sldLayoutId id="2147485002" r:id="rId7"/>
    <p:sldLayoutId id="2147485003" r:id="rId8"/>
    <p:sldLayoutId id="2147485004" r:id="rId9"/>
    <p:sldLayoutId id="2147485005" r:id="rId10"/>
    <p:sldLayoutId id="2147485006" r:id="rId11"/>
    <p:sldLayoutId id="2147485007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u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1588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990600" indent="9525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435100" indent="-26988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1879600" indent="-508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336800" indent="-508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794000" indent="-508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251200" indent="-508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708400" indent="-508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7FE2B8-1D85-4A07-85D6-F47B7986C72D}" type="datetimeFigureOut">
              <a:rPr lang="zh-CN" altLang="en-US"/>
              <a:pPr>
                <a:defRPr/>
              </a:pPr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0BE7004-0B74-47A7-A41C-54D628D76E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8" r:id="rId1"/>
    <p:sldLayoutId id="2147485009" r:id="rId2"/>
    <p:sldLayoutId id="2147485010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 i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538780-5249-4E81-A9BA-6A65A2ADB8B4}" type="datetimeFigureOut">
              <a:rPr lang="zh-CN" altLang="en-US"/>
              <a:pPr>
                <a:defRPr/>
              </a:pPr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 i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 i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297D47-932F-475E-9B89-5C4C7D6F54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491C38-EFEC-4D0A-A5C0-9679046FC304}" type="datetimeFigureOut">
              <a:rPr lang="zh-CN" altLang="en-US"/>
              <a:pPr>
                <a:defRPr/>
              </a:pPr>
              <a:t>2016/4/27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defRPr sz="1200" b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69F17E6-E651-47C5-B9AC-ABD80DC63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5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openxmlformats.org/officeDocument/2006/relationships/image" Target="../media/image9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4.jpeg"/><Relationship Id="rId5" Type="http://schemas.openxmlformats.org/officeDocument/2006/relationships/image" Target="../media/image91.jpeg"/><Relationship Id="rId4" Type="http://schemas.openxmlformats.org/officeDocument/2006/relationships/image" Target="../media/image9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Relationship Id="rId9" Type="http://schemas.openxmlformats.org/officeDocument/2006/relationships/image" Target="../media/image10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7.jpeg"/><Relationship Id="rId4" Type="http://schemas.openxmlformats.org/officeDocument/2006/relationships/image" Target="../media/image5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4.jpeg"/><Relationship Id="rId4" Type="http://schemas.openxmlformats.org/officeDocument/2006/relationships/image" Target="../media/image11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5.jpeg"/><Relationship Id="rId4" Type="http://schemas.openxmlformats.org/officeDocument/2006/relationships/image" Target="../media/image11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hyperlink" Target="http://www.songfly.cn/" TargetMode="External"/><Relationship Id="rId10" Type="http://schemas.openxmlformats.org/officeDocument/2006/relationships/image" Target="../media/image19.jpeg"/><Relationship Id="rId4" Type="http://schemas.openxmlformats.org/officeDocument/2006/relationships/image" Target="../media/image14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16632"/>
            <a:ext cx="1872208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0" y="3929066"/>
            <a:ext cx="9144000" cy="1285884"/>
          </a:xfrm>
          <a:noFill/>
        </p:spPr>
        <p:txBody>
          <a:bodyPr/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天翼飞</a:t>
            </a:r>
            <a:r>
              <a:rPr lang="en-US" altLang="zh-CN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br>
              <a:rPr lang="en-US" altLang="zh-CN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上海校园歌手大赛</a:t>
            </a:r>
            <a:endParaRPr lang="zh-CN" altLang="en-US" sz="3200" b="1" dirty="0" smtClean="0">
              <a:solidFill>
                <a:srgbClr val="0070C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407239"/>
            <a:ext cx="9144000" cy="307777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/>
              <a:t>洛神传播 </a:t>
            </a:r>
            <a:r>
              <a:rPr lang="en-US" altLang="zh-CN" sz="1400" dirty="0" smtClean="0"/>
              <a:t>2016/04/22</a:t>
            </a:r>
            <a:endParaRPr lang="zh-CN" altLang="en-US" sz="1400" dirty="0" smtClean="0"/>
          </a:p>
        </p:txBody>
      </p:sp>
      <p:pic>
        <p:nvPicPr>
          <p:cNvPr id="2" name="Picture 2" descr="C:\Users\alexhe\Desktop\2016校园好声音招标\洛神方案\素材\2016大赛封面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69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9598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【B】20</a:t>
            </a:r>
            <a:r>
              <a:rPr lang="zh-CN" altLang="en-US" sz="2400" b="1" dirty="0" smtClean="0"/>
              <a:t>场校园海选计划：</a:t>
            </a:r>
            <a:r>
              <a:rPr lang="en-US" altLang="zh-CN" sz="2400" b="1" dirty="0" smtClean="0"/>
              <a:t>B-1 </a:t>
            </a:r>
            <a:r>
              <a:rPr lang="zh-CN" altLang="en-US" sz="2400" b="1" dirty="0" smtClean="0"/>
              <a:t>主视觉及海报</a:t>
            </a:r>
            <a:endParaRPr lang="en-US" altLang="zh-CN" sz="2400" b="1" dirty="0" smtClean="0"/>
          </a:p>
        </p:txBody>
      </p:sp>
      <p:pic>
        <p:nvPicPr>
          <p:cNvPr id="11" name="Picture 6" descr="C:\Users\alexhe\Desktop\2016校园好声音招标\方案图片素材\海报2_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71546"/>
            <a:ext cx="3384550" cy="5080000"/>
          </a:xfrm>
          <a:prstGeom prst="rect">
            <a:avLst/>
          </a:prstGeom>
          <a:noFill/>
          <a:ln>
            <a:solidFill>
              <a:srgbClr val="CCCCFF"/>
            </a:solidFill>
          </a:ln>
        </p:spPr>
      </p:pic>
      <p:pic>
        <p:nvPicPr>
          <p:cNvPr id="78850" name="Picture 2" descr="C:\Users\alexhe\Desktop\2016校园好声音招标\方案图片素材\海报4_副本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071546"/>
            <a:ext cx="3384550" cy="5080000"/>
          </a:xfrm>
          <a:prstGeom prst="rect">
            <a:avLst/>
          </a:prstGeom>
          <a:noFill/>
          <a:ln>
            <a:solidFill>
              <a:srgbClr val="CCCCFF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【B】20</a:t>
            </a:r>
            <a:r>
              <a:rPr lang="zh-CN" altLang="en-US" sz="2400" b="1" dirty="0" smtClean="0"/>
              <a:t>场校园海选计划：</a:t>
            </a:r>
            <a:r>
              <a:rPr lang="en-US" altLang="zh-CN" sz="2400" b="1" dirty="0" smtClean="0"/>
              <a:t>B-2 </a:t>
            </a:r>
            <a:r>
              <a:rPr lang="zh-CN" altLang="en-US" sz="2400" b="1" dirty="0" smtClean="0"/>
              <a:t>海选活动现场设置</a:t>
            </a:r>
            <a:endParaRPr lang="en-US" altLang="zh-CN" sz="2400" b="1" dirty="0" smtClean="0"/>
          </a:p>
        </p:txBody>
      </p:sp>
      <p:sp>
        <p:nvSpPr>
          <p:cNvPr id="14" name="矩形 13"/>
          <p:cNvSpPr/>
          <p:nvPr/>
        </p:nvSpPr>
        <p:spPr>
          <a:xfrm>
            <a:off x="142844" y="857232"/>
            <a:ext cx="4500594" cy="4429156"/>
          </a:xfrm>
          <a:prstGeom prst="rect">
            <a:avLst/>
          </a:prstGeom>
          <a:solidFill>
            <a:schemeClr val="bg1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43438" y="857232"/>
            <a:ext cx="4357718" cy="4429156"/>
          </a:xfrm>
          <a:prstGeom prst="rect">
            <a:avLst/>
          </a:prstGeom>
          <a:solidFill>
            <a:srgbClr val="CCCCFF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5" descr="Z:\中国电信\201401中国电信\0120 效果图修改\1401电信春高 K歌帐篷效果图 4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945" t="9579" r="14191" b="7623"/>
          <a:stretch>
            <a:fillRect/>
          </a:stretch>
        </p:blipFill>
        <p:spPr bwMode="auto">
          <a:xfrm>
            <a:off x="5643571" y="1000109"/>
            <a:ext cx="2366476" cy="235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F:\海选精华\校园宣传\海选路演2.jpg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97" t="1704" r="3649" b="71178"/>
          <a:stretch>
            <a:fillRect/>
          </a:stretch>
        </p:blipFill>
        <p:spPr bwMode="auto">
          <a:xfrm>
            <a:off x="357158" y="3429000"/>
            <a:ext cx="4184226" cy="1657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 descr="F:\海选精华\校园宣传\海选路演2.jpg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97" t="28822" r="1879" b="44060"/>
          <a:stretch>
            <a:fillRect/>
          </a:stretch>
        </p:blipFill>
        <p:spPr bwMode="auto">
          <a:xfrm>
            <a:off x="4714875" y="3429000"/>
            <a:ext cx="4225047" cy="1643074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extBox 20"/>
          <p:cNvSpPr txBox="1"/>
          <p:nvPr/>
        </p:nvSpPr>
        <p:spPr>
          <a:xfrm>
            <a:off x="142844" y="5357826"/>
            <a:ext cx="4500594" cy="307777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2060"/>
                </a:solidFill>
              </a:rPr>
              <a:t>大型海选</a:t>
            </a:r>
            <a:r>
              <a:rPr lang="zh-CN" altLang="en-US" sz="1400" dirty="0" smtClean="0">
                <a:solidFill>
                  <a:srgbClr val="002060"/>
                </a:solidFill>
              </a:rPr>
              <a:t> </a:t>
            </a:r>
            <a:r>
              <a:rPr lang="en-US" altLang="zh-CN" sz="1400" dirty="0" smtClean="0">
                <a:solidFill>
                  <a:srgbClr val="002060"/>
                </a:solidFill>
              </a:rPr>
              <a:t>| 80</a:t>
            </a:r>
            <a:r>
              <a:rPr lang="zh-CN" altLang="en-US" sz="1400" dirty="0" smtClean="0">
                <a:solidFill>
                  <a:srgbClr val="002060"/>
                </a:solidFill>
              </a:rPr>
              <a:t>平米，卡车炫音移动舞台，</a:t>
            </a:r>
            <a:r>
              <a:rPr lang="en-US" altLang="zh-CN" sz="1400" dirty="0" smtClean="0">
                <a:solidFill>
                  <a:srgbClr val="002060"/>
                </a:solidFill>
              </a:rPr>
              <a:t>4</a:t>
            </a:r>
            <a:r>
              <a:rPr lang="zh-CN" altLang="en-US" sz="1400" dirty="0" smtClean="0">
                <a:solidFill>
                  <a:srgbClr val="002060"/>
                </a:solidFill>
              </a:rPr>
              <a:t>个标准展位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43438" y="5357826"/>
            <a:ext cx="4357718" cy="307777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002060"/>
                </a:solidFill>
              </a:rPr>
              <a:t>小型海选</a:t>
            </a:r>
            <a:r>
              <a:rPr lang="zh-CN" altLang="en-US" sz="1400" dirty="0" smtClean="0">
                <a:solidFill>
                  <a:srgbClr val="002060"/>
                </a:solidFill>
              </a:rPr>
              <a:t> </a:t>
            </a:r>
            <a:r>
              <a:rPr lang="en-US" altLang="zh-CN" sz="1400" dirty="0" smtClean="0">
                <a:solidFill>
                  <a:srgbClr val="002060"/>
                </a:solidFill>
              </a:rPr>
              <a:t>| 40</a:t>
            </a:r>
            <a:r>
              <a:rPr lang="zh-CN" altLang="en-US" sz="1400" dirty="0" smtClean="0">
                <a:solidFill>
                  <a:srgbClr val="002060"/>
                </a:solidFill>
              </a:rPr>
              <a:t>平米，简装舞台，</a:t>
            </a:r>
            <a:r>
              <a:rPr lang="en-US" altLang="zh-CN" sz="1400" dirty="0" smtClean="0">
                <a:solidFill>
                  <a:srgbClr val="002060"/>
                </a:solidFill>
              </a:rPr>
              <a:t>2</a:t>
            </a:r>
            <a:r>
              <a:rPr lang="zh-CN" altLang="en-US" sz="1400" dirty="0" smtClean="0">
                <a:solidFill>
                  <a:srgbClr val="002060"/>
                </a:solidFill>
              </a:rPr>
              <a:t>个标准展位</a:t>
            </a:r>
          </a:p>
        </p:txBody>
      </p:sp>
      <p:pic>
        <p:nvPicPr>
          <p:cNvPr id="24" name="Picture 3" descr="D:\Myfile\ROSUN\上海电信市场部\2015\20150108校园歌手大赛\海报及折页\卡车侧面效果图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702" y="946530"/>
            <a:ext cx="4143404" cy="24646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【B】20</a:t>
            </a:r>
            <a:r>
              <a:rPr lang="zh-CN" altLang="en-US" sz="2400" b="1" dirty="0" smtClean="0"/>
              <a:t>场校园海选计划：</a:t>
            </a:r>
            <a:r>
              <a:rPr lang="en-US" altLang="zh-CN" sz="2400" b="1" dirty="0" smtClean="0"/>
              <a:t>B-3 </a:t>
            </a:r>
            <a:r>
              <a:rPr lang="zh-CN" altLang="en-US" sz="2400" b="1" dirty="0" smtClean="0"/>
              <a:t>海选参赛流程</a:t>
            </a:r>
            <a:endParaRPr lang="en-US" altLang="zh-CN" sz="2400" b="1" dirty="0" smtClean="0"/>
          </a:p>
        </p:txBody>
      </p:sp>
      <p:pic>
        <p:nvPicPr>
          <p:cNvPr id="11" name="Picture 5" descr="Z:\中国电信\201401中国电信\0120 效果图修改\1401电信春高 K歌帐篷效果图 4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945" t="9579" r="14191" b="7623"/>
          <a:stretch>
            <a:fillRect/>
          </a:stretch>
        </p:blipFill>
        <p:spPr bwMode="auto">
          <a:xfrm>
            <a:off x="4911509" y="1299971"/>
            <a:ext cx="952096" cy="948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AlexHe\Desktop\翼曲飞扬2014\卡车展开效果图_副本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92" y="1276936"/>
            <a:ext cx="1703458" cy="956066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1811694" y="1672373"/>
            <a:ext cx="1511622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飞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好声音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主海选赛点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2482" y="5466536"/>
            <a:ext cx="2287816" cy="677108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/>
              <a:t>预计参赛人数</a:t>
            </a:r>
            <a:endParaRPr lang="en-US" altLang="zh-CN" sz="1400" dirty="0" smtClean="0"/>
          </a:p>
          <a:p>
            <a:pPr algn="ctr"/>
            <a:r>
              <a:rPr lang="en-US" altLang="zh-CN" sz="2400" dirty="0" smtClean="0"/>
              <a:t>≥ 2500 </a:t>
            </a:r>
            <a:r>
              <a:rPr lang="zh-CN" altLang="en-US" sz="1400" dirty="0" smtClean="0"/>
              <a:t>人</a:t>
            </a:r>
            <a:endParaRPr lang="en-US" altLang="zh-CN" sz="2400" dirty="0" smtClean="0"/>
          </a:p>
        </p:txBody>
      </p:sp>
      <p:sp>
        <p:nvSpPr>
          <p:cNvPr id="17" name="圆角矩形 16"/>
          <p:cNvSpPr/>
          <p:nvPr/>
        </p:nvSpPr>
        <p:spPr>
          <a:xfrm>
            <a:off x="3454773" y="1672373"/>
            <a:ext cx="1511622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飞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好声音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分赛点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449840" y="2740444"/>
            <a:ext cx="1031951" cy="48666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现场报名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选曲</a:t>
            </a: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参赛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3313790" y="2740444"/>
            <a:ext cx="1031951" cy="48666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预报名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优先参赛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537920" y="2753452"/>
            <a:ext cx="1662824" cy="48666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飞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Young VIP 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通道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优先参赛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3289488" y="2388020"/>
            <a:ext cx="273024" cy="216024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下箭头 28"/>
          <p:cNvSpPr/>
          <p:nvPr/>
        </p:nvSpPr>
        <p:spPr>
          <a:xfrm>
            <a:off x="3295805" y="3399424"/>
            <a:ext cx="273024" cy="216024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1557963" y="3399424"/>
            <a:ext cx="392382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2719197" y="3680211"/>
            <a:ext cx="1432656" cy="433189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现场登台演唱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2719197" y="4401433"/>
            <a:ext cx="1432656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现场拍摄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完成影像采集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下箭头 32"/>
          <p:cNvSpPr/>
          <p:nvPr/>
        </p:nvSpPr>
        <p:spPr>
          <a:xfrm>
            <a:off x="3295805" y="4138367"/>
            <a:ext cx="273024" cy="216024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4643438" y="5189935"/>
            <a:ext cx="2000264" cy="785818"/>
          </a:xfrm>
          <a:prstGeom prst="roundRect">
            <a:avLst>
              <a:gd name="adj" fmla="val 10489"/>
            </a:avLst>
          </a:prstGeom>
          <a:solidFill>
            <a:schemeClr val="bg1"/>
          </a:solidFill>
          <a:ln w="76200" cmpd="thickThin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通过官方网站和微信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选手可以分享视频</a:t>
            </a:r>
            <a:endParaRPr lang="en-US" altLang="zh-CN" sz="14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为自己拉票</a:t>
            </a:r>
            <a:endParaRPr lang="en-US" altLang="zh-CN" sz="1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下箭头 34"/>
          <p:cNvSpPr/>
          <p:nvPr/>
        </p:nvSpPr>
        <p:spPr>
          <a:xfrm>
            <a:off x="3295805" y="4977497"/>
            <a:ext cx="273024" cy="216024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箭头连接符 36"/>
          <p:cNvCxnSpPr>
            <a:stCxn id="31" idx="3"/>
          </p:cNvCxnSpPr>
          <p:nvPr/>
        </p:nvCxnSpPr>
        <p:spPr>
          <a:xfrm flipV="1">
            <a:off x="4151853" y="3896805"/>
            <a:ext cx="545354" cy="1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圆角矩形 37"/>
          <p:cNvSpPr/>
          <p:nvPr/>
        </p:nvSpPr>
        <p:spPr>
          <a:xfrm>
            <a:off x="2714612" y="5261373"/>
            <a:ext cx="1432656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选手海选视频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剪辑并官网发布</a:t>
            </a:r>
            <a:endParaRPr lang="zh-CN" altLang="en-US" sz="11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下箭头 38"/>
          <p:cNvSpPr/>
          <p:nvPr/>
        </p:nvSpPr>
        <p:spPr>
          <a:xfrm rot="16200000">
            <a:off x="4257748" y="5432749"/>
            <a:ext cx="273024" cy="216024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5715008" y="4332679"/>
            <a:ext cx="1432656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5/05~5/11</a:t>
            </a:r>
          </a:p>
          <a:p>
            <a:pPr algn="ctr"/>
            <a:r>
              <a:rPr lang="zh-CN" altLang="en-US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公众票选 </a:t>
            </a:r>
            <a:r>
              <a:rPr lang="en-US" altLang="zh-CN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强</a:t>
            </a:r>
            <a:endParaRPr lang="zh-CN" altLang="en-US" sz="11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143768" y="5261373"/>
            <a:ext cx="1571636" cy="71438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-6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公众网络票选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产生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强入围选手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4714876" y="3546861"/>
            <a:ext cx="1872208" cy="637607"/>
          </a:xfrm>
          <a:prstGeom prst="roundRect">
            <a:avLst>
              <a:gd name="adj" fmla="val 9452"/>
            </a:avLst>
          </a:prstGeom>
          <a:solidFill>
            <a:schemeClr val="bg1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引导关注</a:t>
            </a:r>
            <a:endParaRPr lang="en-US" altLang="zh-CN" sz="12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上海校园飞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Young</a:t>
            </a:r>
          </a:p>
          <a:p>
            <a:pPr algn="ctr"/>
            <a:r>
              <a:rPr lang="zh-CN" altLang="en-US" sz="12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校园微信</a:t>
            </a:r>
            <a:endParaRPr lang="zh-CN" altLang="en-US" sz="12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 flipV="1">
            <a:off x="6572264" y="3904051"/>
            <a:ext cx="441543" cy="1041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圆角矩形 51"/>
          <p:cNvSpPr/>
          <p:nvPr/>
        </p:nvSpPr>
        <p:spPr>
          <a:xfrm>
            <a:off x="7072330" y="3689737"/>
            <a:ext cx="1432656" cy="43318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表演结束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领取纪念礼包</a:t>
            </a:r>
            <a:endParaRPr lang="zh-CN" altLang="en-US" sz="11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3" name="图片 52" descr="F:\海选精华\唱歌03.jpg"/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40" y="1260845"/>
            <a:ext cx="1928825" cy="2360329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下箭头 55"/>
          <p:cNvSpPr/>
          <p:nvPr/>
        </p:nvSpPr>
        <p:spPr>
          <a:xfrm rot="16200000">
            <a:off x="6758078" y="5504187"/>
            <a:ext cx="273024" cy="216024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【B】20</a:t>
            </a:r>
            <a:r>
              <a:rPr lang="zh-CN" altLang="en-US" sz="2400" b="1" dirty="0" smtClean="0"/>
              <a:t>场校园海选计划：</a:t>
            </a:r>
            <a:r>
              <a:rPr lang="en-US" altLang="zh-CN" sz="2400" b="1" dirty="0" smtClean="0"/>
              <a:t>B-4 </a:t>
            </a:r>
            <a:r>
              <a:rPr lang="zh-CN" altLang="en-US" sz="2400" b="1" dirty="0" smtClean="0"/>
              <a:t>校园海选执行计划</a:t>
            </a:r>
            <a:endParaRPr lang="en-US" altLang="zh-CN" sz="2400" b="1" dirty="0" smtClean="0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14348" y="916015"/>
          <a:ext cx="7572427" cy="5360523"/>
        </p:xfrm>
        <a:graphic>
          <a:graphicData uri="http://schemas.openxmlformats.org/drawingml/2006/table">
            <a:tbl>
              <a:tblPr/>
              <a:tblGrid>
                <a:gridCol w="583590"/>
                <a:gridCol w="896734"/>
                <a:gridCol w="1594195"/>
                <a:gridCol w="896734"/>
                <a:gridCol w="2362826"/>
                <a:gridCol w="1238348"/>
              </a:tblGrid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时间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大学名称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校区名称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学校地址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场地位置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/>
                    </a:solidFill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上海应用技术大学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奉贤校区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上海市奉贤区海泉路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第二餐厅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上海师范大学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奉贤校区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上海市奉贤区海思路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金桂苑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上海应用技术大学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奉贤校区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上海市奉贤区海泉路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第二餐厅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上海立信会计学院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松江校区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上海市松江区文翔路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2800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学子餐厅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上海外国语大学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松江校区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上海市松江区文翔路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1550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餐厅旁停车场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华东政法大学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松江校区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上海市松江区龙源路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555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第一餐厅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上海外国语大学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松江校区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上海市松江区文翔路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1550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餐厅旁停车场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上海工程技术大学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松江校区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上海市松江区广富林路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2793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第四餐厅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宝山校区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宝山区上大路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99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音乐广场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海洋海事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临港校区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生活共享区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上海交通大学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闵行校区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上海市闵行区东川路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700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主通道大转盘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海洋海事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临港校区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生活共享区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东海学院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闵行校区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上海市虹梅南路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6001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教学区主通道旁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上海电力大学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浦东校区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上海市浦东新区学海路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生活园区第一餐厅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797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上海中医药大学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浦东校区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蔡伦路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1200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号中医药大学内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(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近华佗路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第一餐厅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上海电力大学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浦东校区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上海市浦东新区学海路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生活园区第一餐厅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上海理工大学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杨浦校区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上海市杨浦区军工路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516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第五餐厅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97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上海出版印刷高等专科学校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杨浦校区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上海市杨浦区水丰路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操场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同济大学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嘉定主校区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上海市嘉定区曹安公路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4800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一食堂（秋谷苑）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3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上海政法学院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青浦校区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333333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上海市青浦区外青松公路</a:t>
                      </a:r>
                      <a:r>
                        <a:rPr lang="en-US" altLang="zh-CN" sz="1100" b="0" i="0" u="none" strike="noStrike">
                          <a:solidFill>
                            <a:srgbClr val="333333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7989</a:t>
                      </a:r>
                      <a:r>
                        <a:rPr lang="zh-CN" altLang="en-US" sz="1100" b="0" i="0" u="none" strike="noStrike">
                          <a:solidFill>
                            <a:srgbClr val="333333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号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第一餐厅</a:t>
                      </a:r>
                    </a:p>
                  </a:txBody>
                  <a:tcPr marL="8540" marR="8540" marT="85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【B】20</a:t>
            </a:r>
            <a:r>
              <a:rPr lang="zh-CN" altLang="en-US" sz="2400" b="1" dirty="0" smtClean="0"/>
              <a:t>场校园线下海选计划：</a:t>
            </a:r>
            <a:r>
              <a:rPr lang="en-US" altLang="zh-CN" sz="2400" b="1" dirty="0" smtClean="0"/>
              <a:t>B-5 </a:t>
            </a:r>
            <a:r>
              <a:rPr lang="zh-CN" altLang="en-US" sz="2400" b="1" dirty="0" smtClean="0"/>
              <a:t>部分校园现场展示</a:t>
            </a:r>
            <a:endParaRPr lang="en-US" altLang="zh-CN" sz="2400" b="1" dirty="0" smtClean="0"/>
          </a:p>
        </p:txBody>
      </p:sp>
      <p:sp>
        <p:nvSpPr>
          <p:cNvPr id="21" name="矩形 20"/>
          <p:cNvSpPr/>
          <p:nvPr/>
        </p:nvSpPr>
        <p:spPr>
          <a:xfrm>
            <a:off x="4610124" y="4699717"/>
            <a:ext cx="4104456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10124" y="2708920"/>
            <a:ext cx="4104456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23528" y="4699720"/>
            <a:ext cx="4104456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23528" y="2708920"/>
            <a:ext cx="4104456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IMAG0447.jpg"/>
          <p:cNvPicPr>
            <a:picLocks noChangeAspect="1"/>
          </p:cNvPicPr>
          <p:nvPr/>
        </p:nvPicPr>
        <p:blipFill rotWithShape="1">
          <a:blip r:embed="rId3" cstate="print"/>
          <a:srcRect l="7726" r="12280"/>
          <a:stretch/>
        </p:blipFill>
        <p:spPr>
          <a:xfrm>
            <a:off x="323528" y="2708920"/>
            <a:ext cx="2504312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7" descr="IMG_18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1565" y="4699720"/>
            <a:ext cx="2496275" cy="1872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图片 28" descr="IMG_1871.JPG"/>
          <p:cNvPicPr>
            <a:picLocks noChangeAspect="1"/>
          </p:cNvPicPr>
          <p:nvPr/>
        </p:nvPicPr>
        <p:blipFill rotWithShape="1">
          <a:blip r:embed="rId5" cstate="print"/>
          <a:srcRect t="1577"/>
          <a:stretch/>
        </p:blipFill>
        <p:spPr>
          <a:xfrm>
            <a:off x="4628028" y="4699718"/>
            <a:ext cx="2536260" cy="187220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组合 29"/>
          <p:cNvGrpSpPr/>
          <p:nvPr/>
        </p:nvGrpSpPr>
        <p:grpSpPr>
          <a:xfrm>
            <a:off x="323528" y="835889"/>
            <a:ext cx="6408712" cy="1762923"/>
            <a:chOff x="323528" y="798984"/>
            <a:chExt cx="6408712" cy="1762923"/>
          </a:xfrm>
        </p:grpSpPr>
        <p:sp>
          <p:nvSpPr>
            <p:cNvPr id="31" name="矩形 30"/>
            <p:cNvSpPr/>
            <p:nvPr/>
          </p:nvSpPr>
          <p:spPr>
            <a:xfrm>
              <a:off x="2627784" y="802805"/>
              <a:ext cx="4104456" cy="173771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 descr="电力2.jpg"/>
            <p:cNvPicPr>
              <a:picLocks noChangeAspect="1"/>
            </p:cNvPicPr>
            <p:nvPr/>
          </p:nvPicPr>
          <p:blipFill rotWithShape="1">
            <a:blip r:embed="rId6" cstate="print"/>
            <a:srcRect l="1" r="29097"/>
            <a:stretch/>
          </p:blipFill>
          <p:spPr>
            <a:xfrm>
              <a:off x="323528" y="798984"/>
              <a:ext cx="5086671" cy="17629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Picture 2" descr="D:\sunfly_photo\南汇海选1017\IMG_1861_副本.jpg"/>
            <p:cNvPicPr>
              <a:picLocks noChangeAspect="1" noChangeArrowheads="1"/>
            </p:cNvPicPr>
            <p:nvPr/>
          </p:nvPicPr>
          <p:blipFill>
            <a:blip r:embed="rId7" cstate="print"/>
            <a:srcRect l="5882" r="2941" b="9091"/>
            <a:stretch>
              <a:fillRect/>
            </a:stretch>
          </p:blipFill>
          <p:spPr bwMode="auto">
            <a:xfrm>
              <a:off x="3969737" y="1618649"/>
              <a:ext cx="1316582" cy="874600"/>
            </a:xfrm>
            <a:prstGeom prst="rect">
              <a:avLst/>
            </a:prstGeom>
            <a:noFill/>
          </p:spPr>
        </p:pic>
        <p:sp>
          <p:nvSpPr>
            <p:cNvPr id="34" name="TextBox 33"/>
            <p:cNvSpPr txBox="1"/>
            <p:nvPr/>
          </p:nvSpPr>
          <p:spPr>
            <a:xfrm>
              <a:off x="5421247" y="1124744"/>
              <a:ext cx="1272893" cy="1415772"/>
            </a:xfrm>
            <a:prstGeom prst="rect">
              <a:avLst/>
            </a:prstGeom>
            <a:noFill/>
            <a:ln>
              <a:noFill/>
              <a:prstDash val="dash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/>
                <a:t>海选点 </a:t>
              </a:r>
              <a:r>
                <a:rPr lang="en-US" altLang="zh-CN" sz="1200" b="1" dirty="0" smtClean="0"/>
                <a:t>[1]</a:t>
              </a:r>
              <a:endParaRPr lang="en-US" altLang="zh-CN" sz="1200" dirty="0" smtClean="0"/>
            </a:p>
            <a:p>
              <a:r>
                <a:rPr lang="zh-CN" altLang="en-US" sz="1400" b="1" dirty="0" smtClean="0"/>
                <a:t>上海电力学院</a:t>
              </a:r>
              <a:endParaRPr lang="en-US" altLang="zh-CN" sz="1400" b="1" dirty="0" smtClean="0"/>
            </a:p>
            <a:p>
              <a:r>
                <a:rPr lang="zh-CN" altLang="en-US" sz="1200" dirty="0" smtClean="0"/>
                <a:t>食堂门口</a:t>
              </a:r>
              <a:endParaRPr lang="en-US" altLang="zh-CN" sz="1200" dirty="0" smtClean="0"/>
            </a:p>
            <a:p>
              <a:endParaRPr lang="en-US" altLang="zh-CN" sz="1200" dirty="0" smtClean="0"/>
            </a:p>
            <a:p>
              <a:endParaRPr lang="en-US" altLang="zh-CN" sz="1200" dirty="0"/>
            </a:p>
            <a:p>
              <a:endParaRPr lang="en-US" altLang="zh-CN" sz="1200" dirty="0" smtClean="0"/>
            </a:p>
            <a:p>
              <a:r>
                <a:rPr lang="zh-CN" altLang="en-US" sz="1200" dirty="0" smtClean="0"/>
                <a:t>南汇</a:t>
              </a:r>
              <a:r>
                <a:rPr lang="zh-CN" altLang="en-US" sz="1200" dirty="0"/>
                <a:t>区 </a:t>
              </a:r>
              <a:r>
                <a:rPr lang="zh-CN" altLang="en-US" sz="1200" dirty="0" smtClean="0"/>
                <a:t> </a:t>
              </a:r>
              <a:endParaRPr lang="zh-CN" altLang="en-US" sz="1200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846146" y="3144861"/>
            <a:ext cx="1449307" cy="141577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/>
              <a:t>海选点 </a:t>
            </a:r>
            <a:r>
              <a:rPr lang="en-US" altLang="zh-CN" sz="1200" b="1" dirty="0" smtClean="0"/>
              <a:t>[2]</a:t>
            </a:r>
            <a:endParaRPr lang="en-US" altLang="zh-CN" sz="1200" dirty="0" smtClean="0"/>
          </a:p>
          <a:p>
            <a:r>
              <a:rPr lang="zh-CN" altLang="en-US" sz="1400" b="1" dirty="0" smtClean="0"/>
              <a:t>上海外国语大学</a:t>
            </a:r>
            <a:r>
              <a:rPr lang="zh-CN" altLang="en-US" sz="1200" dirty="0" smtClean="0"/>
              <a:t> </a:t>
            </a:r>
            <a:r>
              <a:rPr lang="zh-CN" altLang="en-US" sz="1200" dirty="0"/>
              <a:t>食堂</a:t>
            </a:r>
            <a:r>
              <a:rPr lang="zh-CN" altLang="en-US" sz="1200" dirty="0" smtClean="0"/>
              <a:t>门口</a:t>
            </a:r>
            <a:endParaRPr lang="en-US" altLang="zh-CN" sz="1200" dirty="0" smtClean="0"/>
          </a:p>
          <a:p>
            <a:endParaRPr lang="en-US" altLang="zh-CN" sz="1200" dirty="0"/>
          </a:p>
          <a:p>
            <a:endParaRPr lang="en-US" altLang="zh-CN" sz="1200" dirty="0" smtClean="0"/>
          </a:p>
          <a:p>
            <a:endParaRPr lang="en-US" altLang="zh-CN" sz="1200" dirty="0" smtClean="0"/>
          </a:p>
          <a:p>
            <a:r>
              <a:rPr lang="zh-CN" altLang="en-US" sz="1200" dirty="0" smtClean="0"/>
              <a:t>松江区</a:t>
            </a:r>
            <a:endParaRPr lang="en-US" altLang="zh-CN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7171390" y="3144861"/>
            <a:ext cx="1577074" cy="1261884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/>
              <a:t>海选点 </a:t>
            </a:r>
            <a:r>
              <a:rPr lang="en-US" altLang="zh-CN" sz="1200" b="1" dirty="0" smtClean="0"/>
              <a:t>[3]</a:t>
            </a:r>
            <a:endParaRPr lang="en-US" altLang="zh-CN" sz="1200" dirty="0" smtClean="0"/>
          </a:p>
          <a:p>
            <a:r>
              <a:rPr lang="zh-CN" altLang="en-US" sz="1400" b="1" dirty="0" smtClean="0"/>
              <a:t>同济大学 嘉定校区</a:t>
            </a:r>
            <a:endParaRPr lang="en-US" altLang="zh-CN" sz="1400" b="1" dirty="0" smtClean="0"/>
          </a:p>
          <a:p>
            <a:r>
              <a:rPr lang="zh-CN" altLang="en-US" sz="1200" dirty="0" smtClean="0"/>
              <a:t>一食堂（秋谷苑）</a:t>
            </a:r>
            <a:endParaRPr lang="en-US" altLang="zh-CN" sz="1200" dirty="0" smtClean="0"/>
          </a:p>
          <a:p>
            <a:endParaRPr lang="en-US" altLang="zh-CN" sz="1200" dirty="0" smtClean="0"/>
          </a:p>
          <a:p>
            <a:r>
              <a:rPr lang="zh-CN" altLang="en-US" sz="1200" dirty="0" smtClean="0"/>
              <a:t>嘉定区</a:t>
            </a:r>
            <a:endParaRPr lang="zh-CN" altLang="en-US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2834661" y="5156156"/>
            <a:ext cx="1665332" cy="141577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/>
              <a:t>海选点 </a:t>
            </a:r>
            <a:r>
              <a:rPr lang="en-US" altLang="zh-CN" sz="1200" b="1" dirty="0" smtClean="0"/>
              <a:t>[4]</a:t>
            </a:r>
            <a:endParaRPr lang="en-US" altLang="zh-CN" sz="1200" dirty="0" smtClean="0"/>
          </a:p>
          <a:p>
            <a:r>
              <a:rPr lang="zh-CN" altLang="en-US" sz="1400" b="1" dirty="0" smtClean="0"/>
              <a:t>上海应用技术学院 </a:t>
            </a:r>
            <a:endParaRPr lang="en-US" altLang="zh-CN" sz="1400" b="1" dirty="0" smtClean="0"/>
          </a:p>
          <a:p>
            <a:r>
              <a:rPr lang="zh-CN" altLang="en-US" sz="1200" dirty="0" smtClean="0"/>
              <a:t>大学生</a:t>
            </a:r>
            <a:r>
              <a:rPr lang="zh-CN" altLang="en-US" sz="1200" dirty="0"/>
              <a:t>活动中心</a:t>
            </a:r>
            <a:r>
              <a:rPr lang="zh-CN" altLang="en-US" sz="1200" dirty="0" smtClean="0"/>
              <a:t>门口</a:t>
            </a:r>
            <a:endParaRPr lang="en-US" altLang="zh-CN" sz="1200" dirty="0" smtClean="0"/>
          </a:p>
          <a:p>
            <a:endParaRPr lang="en-US" altLang="zh-CN" sz="1200" dirty="0" smtClean="0"/>
          </a:p>
          <a:p>
            <a:endParaRPr lang="en-US" altLang="zh-CN" sz="1200" dirty="0"/>
          </a:p>
          <a:p>
            <a:endParaRPr lang="en-US" altLang="zh-CN" sz="1200" dirty="0" smtClean="0"/>
          </a:p>
          <a:p>
            <a:r>
              <a:rPr lang="zh-CN" altLang="en-US" sz="1200" dirty="0" smtClean="0"/>
              <a:t>奉</a:t>
            </a:r>
            <a:r>
              <a:rPr lang="zh-CN" altLang="en-US" sz="1200" dirty="0"/>
              <a:t>贤区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164288" y="5143153"/>
            <a:ext cx="1577074" cy="141577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/>
              <a:t>海选点 </a:t>
            </a:r>
            <a:r>
              <a:rPr lang="en-US" altLang="zh-CN" sz="1200" b="1" dirty="0" smtClean="0"/>
              <a:t>[5]</a:t>
            </a:r>
            <a:endParaRPr lang="en-US" altLang="zh-CN" sz="1200" dirty="0" smtClean="0"/>
          </a:p>
          <a:p>
            <a:r>
              <a:rPr lang="zh-CN" altLang="en-US" sz="1400" b="1" dirty="0" smtClean="0"/>
              <a:t>交通大学</a:t>
            </a:r>
            <a:endParaRPr lang="en-US" altLang="zh-CN" sz="1400" b="1" dirty="0" smtClean="0"/>
          </a:p>
          <a:p>
            <a:r>
              <a:rPr lang="zh-CN" altLang="en-US" sz="1200" dirty="0" smtClean="0"/>
              <a:t>光</a:t>
            </a:r>
            <a:r>
              <a:rPr lang="zh-CN" altLang="en-US" sz="1200" dirty="0"/>
              <a:t>彪楼</a:t>
            </a:r>
            <a:r>
              <a:rPr lang="zh-CN" altLang="en-US" sz="1200" dirty="0" smtClean="0"/>
              <a:t>门口</a:t>
            </a:r>
            <a:endParaRPr lang="en-US" altLang="zh-CN" sz="1200" dirty="0" smtClean="0"/>
          </a:p>
          <a:p>
            <a:endParaRPr lang="en-US" altLang="zh-CN" sz="1200" dirty="0" smtClean="0"/>
          </a:p>
          <a:p>
            <a:endParaRPr lang="en-US" altLang="zh-CN" sz="1200" dirty="0"/>
          </a:p>
          <a:p>
            <a:endParaRPr lang="en-US" altLang="zh-CN" sz="1200" dirty="0" smtClean="0"/>
          </a:p>
          <a:p>
            <a:r>
              <a:rPr lang="zh-CN" altLang="en-US" sz="1200" dirty="0" smtClean="0"/>
              <a:t>闵行区</a:t>
            </a:r>
            <a:endParaRPr lang="zh-CN" altLang="en-US" sz="1200" dirty="0"/>
          </a:p>
        </p:txBody>
      </p:sp>
      <p:pic>
        <p:nvPicPr>
          <p:cNvPr id="39" name="图片 38" descr="同济大学嘉定校区"/>
          <p:cNvPicPr>
            <a:picLocks noChangeAspect="1" noChangeArrowheads="1"/>
          </p:cNvPicPr>
          <p:nvPr/>
        </p:nvPicPr>
        <p:blipFill>
          <a:blip r:embed="rId8"/>
          <a:srcRect r="24707"/>
          <a:stretch>
            <a:fillRect/>
          </a:stretch>
        </p:blipFill>
        <p:spPr bwMode="auto">
          <a:xfrm>
            <a:off x="4643437" y="2714620"/>
            <a:ext cx="2500331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【B】20</a:t>
            </a:r>
            <a:r>
              <a:rPr lang="zh-CN" altLang="en-US" sz="2400" b="1" dirty="0" smtClean="0"/>
              <a:t>场校园海选计划：</a:t>
            </a:r>
            <a:r>
              <a:rPr lang="en-US" altLang="zh-CN" sz="2400" b="1" dirty="0" smtClean="0"/>
              <a:t>B-6 </a:t>
            </a:r>
            <a:r>
              <a:rPr lang="zh-CN" altLang="en-US" sz="2400" b="1" dirty="0" smtClean="0"/>
              <a:t>海选活动现场设置</a:t>
            </a:r>
            <a:endParaRPr lang="en-US" altLang="zh-CN" sz="2400" b="1" dirty="0" smtClean="0"/>
          </a:p>
        </p:txBody>
      </p:sp>
      <p:grpSp>
        <p:nvGrpSpPr>
          <p:cNvPr id="2" name="组合 25"/>
          <p:cNvGrpSpPr/>
          <p:nvPr/>
        </p:nvGrpSpPr>
        <p:grpSpPr>
          <a:xfrm>
            <a:off x="500034" y="928670"/>
            <a:ext cx="7572428" cy="3863057"/>
            <a:chOff x="428596" y="1000108"/>
            <a:chExt cx="9662342" cy="4929222"/>
          </a:xfrm>
        </p:grpSpPr>
        <p:pic>
          <p:nvPicPr>
            <p:cNvPr id="11" name="Picture 2" descr="C:\Users\alexhe\Desktop\飞扬好声音海选照片（5.12b）\素材照片\DSC_0554_副本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1000108"/>
              <a:ext cx="3570812" cy="2387516"/>
            </a:xfrm>
            <a:prstGeom prst="rect">
              <a:avLst/>
            </a:prstGeom>
            <a:noFill/>
          </p:spPr>
        </p:pic>
        <p:pic>
          <p:nvPicPr>
            <p:cNvPr id="12" name="Picture 4" descr="C:\Users\alexhe\Desktop\飞扬好声音海选照片（5.12b）\素材照片\DSC_0047_副本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8596" y="3448843"/>
              <a:ext cx="3570812" cy="2387516"/>
            </a:xfrm>
            <a:prstGeom prst="rect">
              <a:avLst/>
            </a:prstGeom>
            <a:noFill/>
          </p:spPr>
        </p:pic>
        <p:pic>
          <p:nvPicPr>
            <p:cNvPr id="13" name="Picture 2" descr="C:\Users\alexhe\Desktop\飞扬好声音海选照片（5.12b）\素材照片\DSC_0002 (2)_副本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071934" y="1000108"/>
              <a:ext cx="3590796" cy="2464082"/>
            </a:xfrm>
            <a:prstGeom prst="rect">
              <a:avLst/>
            </a:prstGeom>
            <a:noFill/>
          </p:spPr>
        </p:pic>
        <p:pic>
          <p:nvPicPr>
            <p:cNvPr id="16" name="Picture 4" descr="C:\Users\alexhe\Desktop\飞扬好声音海选照片（5.12b）\素材照片\DSC_0180 (2)_副本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71934" y="3527372"/>
              <a:ext cx="3590830" cy="2400901"/>
            </a:xfrm>
            <a:prstGeom prst="rect">
              <a:avLst/>
            </a:prstGeom>
            <a:noFill/>
          </p:spPr>
        </p:pic>
        <p:pic>
          <p:nvPicPr>
            <p:cNvPr id="17" name="Picture 6" descr="C:\Users\alexhe\Desktop\2015好声音报道\松江\DSC_0065_副本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715272" y="4340912"/>
              <a:ext cx="2375666" cy="1588418"/>
            </a:xfrm>
            <a:prstGeom prst="rect">
              <a:avLst/>
            </a:prstGeom>
            <a:noFill/>
          </p:spPr>
        </p:pic>
        <p:pic>
          <p:nvPicPr>
            <p:cNvPr id="23" name="Picture 7" descr="C:\Users\alexhe\Desktop\2015好声音报道\松江\DSC_0185_副本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715272" y="2670510"/>
              <a:ext cx="2375666" cy="1588418"/>
            </a:xfrm>
            <a:prstGeom prst="rect">
              <a:avLst/>
            </a:prstGeom>
            <a:noFill/>
          </p:spPr>
        </p:pic>
        <p:pic>
          <p:nvPicPr>
            <p:cNvPr id="25" name="Picture 11" descr="C:\Users\alexhe\Desktop\2015好声音报道\松江\DSC_0054_副本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715272" y="1000108"/>
              <a:ext cx="2375666" cy="1588418"/>
            </a:xfrm>
            <a:prstGeom prst="rect">
              <a:avLst/>
            </a:prstGeom>
            <a:noFill/>
          </p:spPr>
        </p:pic>
      </p:grpSp>
      <p:pic>
        <p:nvPicPr>
          <p:cNvPr id="27" name="Picture 6" descr="C:\Users\alexhe\Desktop\2015好声音报道\松江\DSC_0093_副本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74095" y="4852998"/>
            <a:ext cx="2482116" cy="1659592"/>
          </a:xfrm>
          <a:prstGeom prst="rect">
            <a:avLst/>
          </a:prstGeom>
          <a:noFill/>
        </p:spPr>
      </p:pic>
      <p:pic>
        <p:nvPicPr>
          <p:cNvPr id="28" name="Picture 7" descr="C:\Users\alexhe\Desktop\2015好声音报道\松江\DSC_0146_副本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28939" y="4852998"/>
            <a:ext cx="2482116" cy="1659592"/>
          </a:xfrm>
          <a:prstGeom prst="rect">
            <a:avLst/>
          </a:prstGeom>
          <a:noFill/>
        </p:spPr>
      </p:pic>
      <p:pic>
        <p:nvPicPr>
          <p:cNvPr id="29" name="Picture 8" descr="C:\Users\alexhe\Desktop\2015好声音报道\松江\DSC_0178_副本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3783" y="4852998"/>
            <a:ext cx="2482116" cy="1659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【C】</a:t>
            </a:r>
            <a:r>
              <a:rPr lang="zh-CN" altLang="en-US" sz="2400" b="1" dirty="0" smtClean="0"/>
              <a:t>公众网络票选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强：官网投票平台</a:t>
            </a:r>
            <a:endParaRPr lang="en-US" altLang="zh-CN" sz="2400" b="1" dirty="0" smtClean="0"/>
          </a:p>
        </p:txBody>
      </p:sp>
      <p:pic>
        <p:nvPicPr>
          <p:cNvPr id="14" name="图片 13" descr="C:\Users\AlexHe\Desktop\大赛网站\官方网络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487" b="32891"/>
          <a:stretch/>
        </p:blipFill>
        <p:spPr bwMode="auto">
          <a:xfrm>
            <a:off x="428596" y="928670"/>
            <a:ext cx="2749414" cy="5112568"/>
          </a:xfrm>
          <a:prstGeom prst="rect">
            <a:avLst/>
          </a:prstGeom>
          <a:noFill/>
          <a:ln>
            <a:solidFill>
              <a:srgbClr val="CCCCFF"/>
            </a:solidFill>
          </a:ln>
        </p:spPr>
      </p:pic>
      <p:grpSp>
        <p:nvGrpSpPr>
          <p:cNvPr id="35" name="组合 34"/>
          <p:cNvGrpSpPr/>
          <p:nvPr/>
        </p:nvGrpSpPr>
        <p:grpSpPr>
          <a:xfrm>
            <a:off x="3500430" y="928670"/>
            <a:ext cx="5031833" cy="5349770"/>
            <a:chOff x="539850" y="1340768"/>
            <a:chExt cx="5031833" cy="5349770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 rotWithShape="1">
            <a:blip r:embed="rId4"/>
            <a:srcRect r="946"/>
            <a:stretch/>
          </p:blipFill>
          <p:spPr bwMode="auto">
            <a:xfrm>
              <a:off x="586249" y="1340768"/>
              <a:ext cx="4985434" cy="4752528"/>
            </a:xfrm>
            <a:prstGeom prst="rect">
              <a:avLst/>
            </a:prstGeom>
            <a:noFill/>
            <a:ln w="9525">
              <a:solidFill>
                <a:srgbClr val="CCCCFF"/>
              </a:solidFill>
              <a:miter lim="800000"/>
              <a:headEnd/>
              <a:tailEnd/>
            </a:ln>
            <a:effectLst/>
          </p:spPr>
        </p:pic>
        <p:pic>
          <p:nvPicPr>
            <p:cNvPr id="37" name="Picture 3" descr="D:\Pictures\电信\20130206翼曲飞扬2013年度计划\翼曲飞扬2013\QQ截图20131031151745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910" t="89135"/>
            <a:stretch/>
          </p:blipFill>
          <p:spPr bwMode="auto">
            <a:xfrm>
              <a:off x="539850" y="6093295"/>
              <a:ext cx="5031832" cy="597243"/>
            </a:xfrm>
            <a:prstGeom prst="rect">
              <a:avLst/>
            </a:prstGeom>
            <a:noFill/>
            <a:ln>
              <a:solidFill>
                <a:srgbClr val="CCCCFF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" descr="D:\Pictures\电信\20130206翼曲飞扬2013年度计划\翼曲飞扬2013\QQ截图20131031151745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70529" t="67984" r="4301" b="14736"/>
            <a:stretch/>
          </p:blipFill>
          <p:spPr bwMode="auto">
            <a:xfrm>
              <a:off x="4124325" y="5181599"/>
              <a:ext cx="1292721" cy="917918"/>
            </a:xfrm>
            <a:prstGeom prst="rect">
              <a:avLst/>
            </a:prstGeom>
            <a:noFill/>
            <a:ln>
              <a:solidFill>
                <a:srgbClr val="CCCCFF"/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【C】</a:t>
            </a:r>
            <a:r>
              <a:rPr lang="zh-CN" altLang="en-US" sz="2400" b="1" dirty="0" smtClean="0"/>
              <a:t>公众网络票选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强：官方手机网站投票平台</a:t>
            </a:r>
            <a:endParaRPr lang="en-US" altLang="zh-CN" sz="2400" b="1" dirty="0" smtClean="0"/>
          </a:p>
        </p:txBody>
      </p:sp>
      <p:grpSp>
        <p:nvGrpSpPr>
          <p:cNvPr id="27" name="组合 14"/>
          <p:cNvGrpSpPr/>
          <p:nvPr/>
        </p:nvGrpSpPr>
        <p:grpSpPr>
          <a:xfrm>
            <a:off x="571471" y="1142984"/>
            <a:ext cx="7721879" cy="3929090"/>
            <a:chOff x="404790" y="2143116"/>
            <a:chExt cx="8596335" cy="4374036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4790" y="2143116"/>
              <a:ext cx="2876366" cy="4374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405187" y="2143116"/>
              <a:ext cx="2790615" cy="4357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334145" y="2143116"/>
              <a:ext cx="2666980" cy="4357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【C】</a:t>
            </a:r>
            <a:r>
              <a:rPr lang="zh-CN" altLang="en-US" sz="2400" b="1" dirty="0" smtClean="0"/>
              <a:t>公众网络票选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强：投票规则</a:t>
            </a:r>
            <a:endParaRPr lang="en-US" altLang="zh-CN" sz="2400" b="1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251520" y="908720"/>
            <a:ext cx="7128792" cy="36933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A </a:t>
            </a:r>
            <a:r>
              <a:rPr lang="zh-CN" altLang="en-US" sz="1800" b="1" dirty="0" smtClean="0"/>
              <a:t>公众票选</a:t>
            </a:r>
            <a:r>
              <a:rPr lang="zh-CN" altLang="en-US" sz="1600" dirty="0" smtClean="0"/>
              <a:t>：</a:t>
            </a:r>
            <a:r>
              <a:rPr lang="en-US" altLang="zh-CN" sz="1600" dirty="0" smtClean="0"/>
              <a:t>7</a:t>
            </a:r>
            <a:r>
              <a:rPr lang="zh-CN" altLang="en-US" sz="1600" dirty="0" smtClean="0"/>
              <a:t>种投放方式 优选出</a:t>
            </a:r>
            <a:r>
              <a:rPr lang="en-US" altLang="zh-CN" sz="1800" dirty="0" smtClean="0"/>
              <a:t>15</a:t>
            </a:r>
            <a:r>
              <a:rPr lang="zh-CN" altLang="en-US" sz="1600" dirty="0" smtClean="0"/>
              <a:t>位入围选手</a:t>
            </a: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6087204"/>
              </p:ext>
            </p:extLst>
          </p:nvPr>
        </p:nvGraphicFramePr>
        <p:xfrm>
          <a:off x="611560" y="1333238"/>
          <a:ext cx="7344816" cy="209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31"/>
                <a:gridCol w="1809201"/>
                <a:gridCol w="2664296"/>
                <a:gridCol w="1296144"/>
                <a:gridCol w="1296144"/>
              </a:tblGrid>
              <a:tr h="26197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公众投票方式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投票规则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计票方式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投票时间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619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官方微博投票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每个微博帐号每天限投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一次投票 计 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5/30~6/05</a:t>
                      </a:r>
                    </a:p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为期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周（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天）</a:t>
                      </a:r>
                      <a:endParaRPr lang="en-US" altLang="zh-CN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endParaRPr lang="en-US" altLang="zh-CN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每日通道开放时间：</a:t>
                      </a:r>
                      <a:endParaRPr lang="en-US" altLang="zh-CN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AM9:00~PM22:00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619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官方微信投放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每个微信帐号每天限投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一次投票 计 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619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官方易信投放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每个易信帐号每天限投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一次投票 计 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619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上海校园飞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Young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zh-CN" altLang="en-US" sz="10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微信投票</a:t>
                      </a:r>
                      <a:endParaRPr lang="zh-CN" altLang="en-US" sz="10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每个微信帐号每天限投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一次投票 计 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19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中国电信上海客服 微信投票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每个微信帐号每天限投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一次投票 计 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19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爱音乐在线投票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每个爱音乐用户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ID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每天限投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一次投票 计 </a:t>
                      </a:r>
                      <a:r>
                        <a:rPr lang="en-US" altLang="zh-CN" sz="10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000" baseline="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619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上海热线 微信投票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每个微信帐号每天限投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一次投票 计 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票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57275" y="3717032"/>
            <a:ext cx="7128792" cy="36933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B </a:t>
            </a:r>
            <a:r>
              <a:rPr lang="zh-CN" altLang="en-US" sz="1800" b="1" dirty="0" smtClean="0"/>
              <a:t>高校推荐歌手</a:t>
            </a:r>
            <a:r>
              <a:rPr lang="zh-CN" altLang="en-US" sz="1600" dirty="0" smtClean="0"/>
              <a:t>：优选</a:t>
            </a:r>
            <a:r>
              <a:rPr lang="en-US" altLang="zh-CN" sz="1800" dirty="0" smtClean="0"/>
              <a:t>5</a:t>
            </a:r>
            <a:r>
              <a:rPr lang="zh-CN" altLang="en-US" sz="1600" dirty="0" smtClean="0"/>
              <a:t>位入围选手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571472" y="4643446"/>
            <a:ext cx="1584176" cy="745504"/>
          </a:xfrm>
          <a:prstGeom prst="roundRect">
            <a:avLst>
              <a:gd name="adj" fmla="val 8037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市团委组织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每个高校推荐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最多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位选手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857488" y="4286256"/>
            <a:ext cx="1643074" cy="745504"/>
          </a:xfrm>
          <a:prstGeom prst="roundRect">
            <a:avLst>
              <a:gd name="adj" fmla="val 10194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评审组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观看视频打分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5143504" y="4714884"/>
            <a:ext cx="1500198" cy="745504"/>
          </a:xfrm>
          <a:prstGeom prst="roundRect">
            <a:avLst>
              <a:gd name="adj" fmla="val 10194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综合评分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产生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位入围选手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2857488" y="5143512"/>
            <a:ext cx="1656184" cy="745504"/>
          </a:xfrm>
          <a:prstGeom prst="roundRect">
            <a:avLst>
              <a:gd name="adj" fmla="val 10194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5/30-6/05</a:t>
            </a: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公众网络票选数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1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右箭头 40"/>
          <p:cNvSpPr/>
          <p:nvPr/>
        </p:nvSpPr>
        <p:spPr>
          <a:xfrm>
            <a:off x="2428860" y="4929198"/>
            <a:ext cx="28575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右箭头 41"/>
          <p:cNvSpPr/>
          <p:nvPr/>
        </p:nvSpPr>
        <p:spPr>
          <a:xfrm>
            <a:off x="4714876" y="5000636"/>
            <a:ext cx="28575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十佳歌手赛（复赛 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晋</a:t>
            </a:r>
            <a:r>
              <a:rPr lang="en-US" altLang="zh-CN" sz="2400" b="1" dirty="0" smtClean="0"/>
              <a:t>10</a:t>
            </a:r>
            <a:r>
              <a:rPr lang="zh-CN" altLang="en-US" sz="2400" b="1" dirty="0" smtClean="0"/>
              <a:t>）：舞美效果</a:t>
            </a:r>
            <a:endParaRPr lang="en-US" altLang="zh-CN" sz="2400" b="1" dirty="0" smtClean="0"/>
          </a:p>
        </p:txBody>
      </p:sp>
      <p:pic>
        <p:nvPicPr>
          <p:cNvPr id="16" name="Picture 4" descr="C:\Users\AlexHe\Desktop\巡演舞台设计\1_副本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344"/>
          <a:stretch/>
        </p:blipFill>
        <p:spPr bwMode="auto">
          <a:xfrm>
            <a:off x="395536" y="895325"/>
            <a:ext cx="7446565" cy="35459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AlexHe\Desktop\巡演舞台设计\3_副本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689" y="4502472"/>
            <a:ext cx="3708412" cy="2085982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lexHe\Desktop\巡演舞台设计\2_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02471"/>
            <a:ext cx="3708412" cy="20859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7786742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2016 </a:t>
            </a:r>
            <a:r>
              <a:rPr lang="zh-CN" altLang="en-US" sz="2400" b="1" dirty="0" smtClean="0"/>
              <a:t>天翼飞</a:t>
            </a:r>
            <a:r>
              <a:rPr lang="en-US" altLang="zh-CN" sz="2400" b="1" dirty="0" smtClean="0"/>
              <a:t>Young</a:t>
            </a:r>
            <a:r>
              <a:rPr lang="zh-CN" altLang="en-US" sz="2400" b="1" dirty="0" smtClean="0"/>
              <a:t>上海校园歌手大赛 组织介绍</a:t>
            </a:r>
            <a:endParaRPr lang="en-US" altLang="zh-CN" sz="2400" b="1" dirty="0" smtClean="0"/>
          </a:p>
        </p:txBody>
      </p:sp>
      <p:pic>
        <p:nvPicPr>
          <p:cNvPr id="2054" name="Picture 6" descr="C:\Users\alexhe\Desktop\2016校园好声音招标\方案图片素材\海报2_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3384550" cy="5080000"/>
          </a:xfrm>
          <a:prstGeom prst="rect">
            <a:avLst/>
          </a:prstGeom>
          <a:noFill/>
        </p:spPr>
      </p:pic>
      <p:graphicFrame>
        <p:nvGraphicFramePr>
          <p:cNvPr id="108" name="表格 107"/>
          <p:cNvGraphicFramePr>
            <a:graphicFrameLocks noGrp="1"/>
          </p:cNvGraphicFramePr>
          <p:nvPr/>
        </p:nvGraphicFramePr>
        <p:xfrm>
          <a:off x="4286248" y="1071546"/>
          <a:ext cx="4643470" cy="5013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3714776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主办方：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上海市团市委、中国电信上海分公司</a:t>
                      </a:r>
                      <a:r>
                        <a:rPr lang="zh-CN" altLang="en-US" sz="10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（联合主办）</a:t>
                      </a:r>
                      <a:endParaRPr lang="zh-CN" altLang="en-US" sz="10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43540"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协办方：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天翼飞</a:t>
                      </a: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Young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校园中心 、天翼飞</a:t>
                      </a: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Young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俱乐部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57388"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合作伙伴：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天翼</a:t>
                      </a: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4G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爱音乐 （手机音乐合作伙伴）</a:t>
                      </a:r>
                      <a:endParaRPr lang="en-US" altLang="zh-CN" sz="1200" b="0" dirty="0" smtClean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音乐剧</a:t>
                      </a: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《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上海滩</a:t>
                      </a: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》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（演艺经纪合作伙伴）</a:t>
                      </a:r>
                      <a:endParaRPr lang="en-US" altLang="zh-CN" sz="1200" b="0" dirty="0" smtClean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龙珠直播 （网络直播合作伙伴）</a:t>
                      </a:r>
                      <a:endParaRPr lang="en-US" altLang="zh-CN" sz="1200" b="0" dirty="0" smtClean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播播直播 （手机直播合作伙伴）</a:t>
                      </a:r>
                      <a:endParaRPr lang="en-US" altLang="zh-CN" sz="1200" b="0" dirty="0" smtClean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上海热线 （网路媒体合作伙伴）</a:t>
                      </a:r>
                      <a:endParaRPr lang="en-US" altLang="zh-CN" sz="1200" b="0" dirty="0" smtClean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FM899 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驾车频率 （电台媒体合作伙伴）</a:t>
                      </a:r>
                      <a:endParaRPr lang="en-US" altLang="zh-CN" sz="1200" b="0" dirty="0" smtClean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赞助商：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《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取走</a:t>
                      </a: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》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文艺微生活指南</a:t>
                      </a:r>
                      <a:endParaRPr lang="en-US" altLang="zh-CN" sz="1200" b="0" dirty="0" smtClean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0" dirty="0" smtClean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5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（虚位以待）</a:t>
                      </a:r>
                      <a:endParaRPr lang="zh-CN" altLang="en-US" sz="105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大赛官网：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www.songfly.cn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官方微博：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="0" dirty="0" smtClean="0">
                          <a:latin typeface="微软雅黑" pitchFamily="34" charset="-122"/>
                          <a:ea typeface="微软雅黑" pitchFamily="34" charset="-122"/>
                        </a:rPr>
                        <a:t>@</a:t>
                      </a:r>
                      <a:r>
                        <a:rPr lang="zh-CN" altLang="en-US" sz="1200" b="0" dirty="0" smtClean="0">
                          <a:latin typeface="微软雅黑" pitchFamily="34" charset="-122"/>
                          <a:ea typeface="微软雅黑" pitchFamily="34" charset="-122"/>
                        </a:rPr>
                        <a:t>中国电信上海公司飞</a:t>
                      </a:r>
                      <a:r>
                        <a:rPr lang="en-US" altLang="zh-CN" sz="1200" b="0" dirty="0" smtClean="0">
                          <a:latin typeface="微软雅黑" pitchFamily="34" charset="-122"/>
                          <a:ea typeface="微软雅黑" pitchFamily="34" charset="-122"/>
                        </a:rPr>
                        <a:t>Young</a:t>
                      </a:r>
                      <a:r>
                        <a:rPr lang="zh-CN" altLang="en-US" sz="1200" b="0" dirty="0" smtClean="0">
                          <a:latin typeface="微软雅黑" pitchFamily="34" charset="-122"/>
                          <a:ea typeface="微软雅黑" pitchFamily="34" charset="-122"/>
                        </a:rPr>
                        <a:t>好声音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官方微信：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dirty="0" smtClean="0">
                          <a:latin typeface="微软雅黑" pitchFamily="34" charset="-122"/>
                          <a:ea typeface="微软雅黑" pitchFamily="34" charset="-122"/>
                        </a:rPr>
                        <a:t>中国电信上海公司飞</a:t>
                      </a:r>
                      <a:r>
                        <a:rPr lang="en-US" altLang="zh-CN" sz="1200" b="0" dirty="0" smtClean="0">
                          <a:latin typeface="微软雅黑" pitchFamily="34" charset="-122"/>
                          <a:ea typeface="微软雅黑" pitchFamily="34" charset="-122"/>
                        </a:rPr>
                        <a:t>Young</a:t>
                      </a:r>
                      <a:r>
                        <a:rPr lang="zh-CN" altLang="en-US" sz="1200" b="0" dirty="0" smtClean="0">
                          <a:latin typeface="微软雅黑" pitchFamily="34" charset="-122"/>
                          <a:ea typeface="微软雅黑" pitchFamily="34" charset="-122"/>
                        </a:rPr>
                        <a:t>好声音</a:t>
                      </a:r>
                      <a:endParaRPr lang="en-US" altLang="zh-CN" sz="1200" b="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（微信号：</a:t>
                      </a: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TheSongFly 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上海校园飞</a:t>
                      </a: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Young</a:t>
                      </a:r>
                    </a:p>
                    <a:p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（微信号：</a:t>
                      </a:r>
                      <a:r>
                        <a:rPr lang="en-US" altLang="zh-CN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ctfeiyoung</a:t>
                      </a:r>
                      <a:r>
                        <a:rPr lang="zh-CN" altLang="en-US" sz="1200" b="0" dirty="0" smtClean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）</a:t>
                      </a:r>
                      <a:endParaRPr lang="zh-CN" altLang="en-US" sz="1200" b="0" dirty="0">
                        <a:solidFill>
                          <a:sysClr val="windowText" lastClr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十佳歌手赛（复赛 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晋</a:t>
            </a:r>
            <a:r>
              <a:rPr lang="en-US" altLang="zh-CN" sz="2400" b="1" dirty="0" smtClean="0"/>
              <a:t>10</a:t>
            </a:r>
            <a:r>
              <a:rPr lang="zh-CN" altLang="en-US" sz="2400" b="1" dirty="0" smtClean="0"/>
              <a:t>）：执行计划</a:t>
            </a:r>
            <a:endParaRPr lang="en-US" altLang="zh-CN" sz="24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67544" y="980728"/>
            <a:ext cx="6120680" cy="1061829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/>
              <a:t>比赛时间：</a:t>
            </a:r>
            <a:r>
              <a:rPr lang="en-US" altLang="zh-CN" sz="1400" dirty="0" smtClean="0"/>
              <a:t>2016/6/09 PM18:00~21:30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/>
              <a:t>比赛场地：</a:t>
            </a:r>
            <a:r>
              <a:rPr lang="zh-CN" altLang="en-US" sz="1400" dirty="0"/>
              <a:t>上海市浦东新区学海路</a:t>
            </a:r>
            <a:r>
              <a:rPr lang="en-US" altLang="zh-CN" sz="1400" dirty="0"/>
              <a:t>100</a:t>
            </a:r>
            <a:r>
              <a:rPr lang="zh-CN" altLang="en-US" sz="1400" dirty="0" smtClean="0"/>
              <a:t>号 电力</a:t>
            </a:r>
            <a:r>
              <a:rPr lang="zh-CN" altLang="en-US" sz="1400" dirty="0"/>
              <a:t>学院南汇校区</a:t>
            </a:r>
            <a:r>
              <a:rPr lang="zh-CN" altLang="en-US" sz="1400" dirty="0" smtClean="0"/>
              <a:t>大礼堂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b="1" dirty="0"/>
              <a:t>现场</a:t>
            </a:r>
            <a:r>
              <a:rPr lang="zh-CN" altLang="en-US" sz="1400" b="1" dirty="0" smtClean="0"/>
              <a:t>座席：</a:t>
            </a:r>
            <a:r>
              <a:rPr lang="en-US" altLang="zh-CN" sz="1400" dirty="0" smtClean="0"/>
              <a:t>1000</a:t>
            </a:r>
            <a:r>
              <a:rPr lang="zh-CN" altLang="en-US" sz="1400" dirty="0" smtClean="0"/>
              <a:t>座</a:t>
            </a:r>
            <a:endParaRPr lang="en-US" altLang="zh-CN" sz="1400" dirty="0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1004234"/>
              </p:ext>
            </p:extLst>
          </p:nvPr>
        </p:nvGraphicFramePr>
        <p:xfrm>
          <a:off x="467544" y="2132855"/>
          <a:ext cx="8208912" cy="3401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2448272"/>
                <a:gridCol w="3816424"/>
              </a:tblGrid>
              <a:tr h="288033"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活动及安排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备注说明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1172184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AM11:00~PM14:00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天翼品牌路演活动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地点：南汇电力学院 食堂区 （天翼校园店对面）</a:t>
                      </a:r>
                      <a:endParaRPr lang="en-US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设备：现场提供</a:t>
                      </a:r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个路演帐篷和桌椅道具</a:t>
                      </a:r>
                      <a:endParaRPr lang="en-US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进驻：电信路演</a:t>
                      </a:r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三星路演</a:t>
                      </a:r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翼曲飞扬宣传</a:t>
                      </a:r>
                      <a:endParaRPr lang="en-US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活动：现场关注易信</a:t>
                      </a:r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微信 即可参加幸运抽奖</a:t>
                      </a:r>
                      <a:endParaRPr lang="en-US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宣传：校园</a:t>
                      </a:r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食堂</a:t>
                      </a:r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宿舍 晚复赛宣传派发和告知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532811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PM14:00~PM15:00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路演展示场地转移至大礼堂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移场：参加路演各单位，听从翼曲飞扬执行人员指挥，路演道具转场晚比赛大礼堂大厅布置</a:t>
                      </a:r>
                      <a:endParaRPr lang="en-US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959060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PM17:00~PM18:00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大礼堂现场路演宣传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地点：电力学院南汇校区大礼堂</a:t>
                      </a:r>
                      <a:endParaRPr lang="en-US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进驻：电信路演</a:t>
                      </a:r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三星路演</a:t>
                      </a:r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翼曲飞扬宣传</a:t>
                      </a:r>
                      <a:endParaRPr lang="en-US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活动：现场关注易信</a:t>
                      </a:r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微信 即可参加幸运抽奖</a:t>
                      </a:r>
                      <a:endParaRPr lang="en-US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撤场：路演各单位，在复赛开始后，即可撤场</a:t>
                      </a:r>
                      <a:endParaRPr lang="en-US" altLang="zh-CN" sz="12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2169"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PM18:00~PM21:30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翼曲飞扬</a:t>
                      </a:r>
                      <a:r>
                        <a:rPr lang="en-US" altLang="zh-CN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 </a:t>
                      </a:r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复赛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电力学院南汇校区大礼堂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十佳歌手赛（复赛 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晋</a:t>
            </a:r>
            <a:r>
              <a:rPr lang="en-US" altLang="zh-CN" sz="2400" b="1" dirty="0" smtClean="0"/>
              <a:t>10</a:t>
            </a:r>
            <a:r>
              <a:rPr lang="zh-CN" altLang="en-US" sz="2400" b="1" dirty="0" smtClean="0"/>
              <a:t>）：比赛流程</a:t>
            </a:r>
            <a:endParaRPr lang="en-US" altLang="zh-CN" sz="2400" b="1" dirty="0" smtClean="0"/>
          </a:p>
        </p:txBody>
      </p:sp>
      <p:sp>
        <p:nvSpPr>
          <p:cNvPr id="8" name="圆角矩形 7"/>
          <p:cNvSpPr/>
          <p:nvPr/>
        </p:nvSpPr>
        <p:spPr>
          <a:xfrm>
            <a:off x="2216020" y="1223646"/>
            <a:ext cx="1259954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抽签分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</a:t>
            </a:r>
            <a:endParaRPr lang="en-US" altLang="zh-CN" sz="1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每组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箭头连接符 8"/>
          <p:cNvCxnSpPr>
            <a:endCxn id="8" idx="1"/>
          </p:cNvCxnSpPr>
          <p:nvPr/>
        </p:nvCxnSpPr>
        <p:spPr>
          <a:xfrm>
            <a:off x="1532282" y="1505499"/>
            <a:ext cx="683738" cy="6179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4016220" y="1221761"/>
            <a:ext cx="1656184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每组选手按分组抽签顺序上台演唱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箭头连接符 10"/>
          <p:cNvCxnSpPr>
            <a:stCxn id="8" idx="3"/>
            <a:endCxn id="10" idx="1"/>
          </p:cNvCxnSpPr>
          <p:nvPr/>
        </p:nvCxnSpPr>
        <p:spPr>
          <a:xfrm flipV="1">
            <a:off x="3475974" y="1509793"/>
            <a:ext cx="540246" cy="1885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6282376" y="1217467"/>
            <a:ext cx="1419876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评委统一点评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箭头连接符 12"/>
          <p:cNvCxnSpPr>
            <a:stCxn id="10" idx="3"/>
          </p:cNvCxnSpPr>
          <p:nvPr/>
        </p:nvCxnSpPr>
        <p:spPr>
          <a:xfrm>
            <a:off x="5672404" y="1509793"/>
            <a:ext cx="576064" cy="1885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601072" y="2297587"/>
            <a:ext cx="2787352" cy="1332148"/>
            <a:chOff x="5400430" y="2348880"/>
            <a:chExt cx="2787352" cy="1332148"/>
          </a:xfrm>
        </p:grpSpPr>
        <p:sp>
          <p:nvSpPr>
            <p:cNvPr id="15" name="圆角矩形 14"/>
            <p:cNvSpPr/>
            <p:nvPr/>
          </p:nvSpPr>
          <p:spPr>
            <a:xfrm>
              <a:off x="5400430" y="2492896"/>
              <a:ext cx="2787352" cy="118813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每组</a:t>
              </a:r>
              <a:r>
                <a:rPr lang="en-US" altLang="zh-CN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4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人：</a:t>
              </a:r>
              <a:endPara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Wingdings 2"/>
              </a:endParaRPr>
            </a:p>
            <a:p>
              <a:r>
                <a:rPr lang="en-US" altLang="zh-CN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 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晋级</a:t>
              </a:r>
              <a:r>
                <a:rPr lang="en-US" altLang="zh-CN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1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名</a:t>
              </a:r>
              <a:endPara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Wingdings 2"/>
              </a:endParaRPr>
            </a:p>
            <a:p>
              <a:r>
                <a:rPr lang="en-US" altLang="zh-CN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 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待定</a:t>
              </a:r>
              <a:r>
                <a:rPr lang="en-US" altLang="zh-CN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2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名</a:t>
              </a:r>
              <a:endPara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Wingdings 2"/>
              </a:endParaRPr>
            </a:p>
            <a:p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Wingdings 2"/>
                </a:rPr>
                <a:t> 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淘汰</a:t>
              </a:r>
              <a:r>
                <a:rPr lang="en-US" altLang="zh-CN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名</a:t>
              </a:r>
              <a:endPara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6084168" y="2348880"/>
              <a:ext cx="1419876" cy="288032"/>
            </a:xfrm>
            <a:prstGeom prst="roundRect">
              <a:avLst/>
            </a:prstGeom>
            <a:solidFill>
              <a:srgbClr val="0070C0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第一轮选手裁定</a:t>
              </a:r>
              <a:endPara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321152" y="2783250"/>
              <a:ext cx="0" cy="72008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393160" y="2711242"/>
              <a:ext cx="170723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en-US" altLang="zh-CN" sz="1000" dirty="0" smtClean="0"/>
                <a:t>3</a:t>
              </a:r>
              <a:r>
                <a:rPr lang="zh-CN" altLang="en-US" sz="1000" dirty="0" smtClean="0"/>
                <a:t>位专业评委每人</a:t>
              </a:r>
              <a:r>
                <a:rPr lang="en-US" altLang="zh-CN" sz="1000" dirty="0" smtClean="0"/>
                <a:t>25</a:t>
              </a:r>
              <a:r>
                <a:rPr lang="zh-CN" altLang="en-US" sz="1000" dirty="0" smtClean="0"/>
                <a:t>分；</a:t>
              </a:r>
              <a:endParaRPr lang="en-US" altLang="zh-CN" sz="1000" dirty="0" smtClean="0"/>
            </a:p>
            <a:p>
              <a:pPr marL="228600" indent="-228600">
                <a:buFont typeface="+mj-lt"/>
                <a:buAutoNum type="arabicPeriod"/>
              </a:pPr>
              <a:r>
                <a:rPr lang="en-US" altLang="zh-CN" sz="1000" dirty="0" smtClean="0"/>
                <a:t>25</a:t>
              </a:r>
              <a:r>
                <a:rPr lang="zh-CN" altLang="en-US" sz="1000" dirty="0" smtClean="0"/>
                <a:t>位大众评委每人</a:t>
              </a:r>
              <a:r>
                <a:rPr lang="en-US" altLang="zh-CN" sz="1000" dirty="0" smtClean="0"/>
                <a:t>1</a:t>
              </a:r>
              <a:r>
                <a:rPr lang="zh-CN" altLang="en-US" sz="1000" dirty="0" smtClean="0"/>
                <a:t>分；</a:t>
              </a:r>
              <a:endParaRPr lang="en-US" altLang="zh-CN" sz="1000" dirty="0" smtClean="0"/>
            </a:p>
            <a:p>
              <a:pPr marL="228600" indent="-228600">
                <a:buFont typeface="+mj-lt"/>
                <a:buAutoNum type="arabicPeriod"/>
              </a:pPr>
              <a:r>
                <a:rPr lang="zh-CN" altLang="en-US" sz="1000" dirty="0" smtClean="0"/>
                <a:t>专业评委打分和大众评委投票器打分结合，产生选手最终分。</a:t>
              </a:r>
              <a:endParaRPr lang="zh-CN" altLang="en-US" sz="1000" dirty="0"/>
            </a:p>
          </p:txBody>
        </p:sp>
      </p:grpSp>
      <p:cxnSp>
        <p:nvCxnSpPr>
          <p:cNvPr id="19" name="直接箭头连接符 18"/>
          <p:cNvCxnSpPr>
            <a:stCxn id="12" idx="2"/>
            <a:endCxn id="16" idx="0"/>
          </p:cNvCxnSpPr>
          <p:nvPr/>
        </p:nvCxnSpPr>
        <p:spPr>
          <a:xfrm>
            <a:off x="6992314" y="1793531"/>
            <a:ext cx="2434" cy="504056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7308304" y="4043663"/>
            <a:ext cx="1080120" cy="49482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人淘汰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601072" y="4043663"/>
            <a:ext cx="1080120" cy="494828"/>
          </a:xfrm>
          <a:prstGeom prst="roundRect">
            <a:avLst/>
          </a:prstGeom>
          <a:solidFill>
            <a:srgbClr val="0070C0"/>
          </a:solidFill>
          <a:ln w="381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人晋级</a:t>
            </a:r>
            <a:endParaRPr lang="en-US" altLang="zh-CN" sz="1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肘形连接符 21"/>
          <p:cNvCxnSpPr>
            <a:stCxn id="15" idx="2"/>
            <a:endCxn id="21" idx="0"/>
          </p:cNvCxnSpPr>
          <p:nvPr/>
        </p:nvCxnSpPr>
        <p:spPr>
          <a:xfrm rot="5400000">
            <a:off x="6360976" y="3409891"/>
            <a:ext cx="413928" cy="853616"/>
          </a:xfrm>
          <a:prstGeom prst="bentConnector3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>
            <a:stCxn id="15" idx="2"/>
            <a:endCxn id="20" idx="0"/>
          </p:cNvCxnSpPr>
          <p:nvPr/>
        </p:nvCxnSpPr>
        <p:spPr>
          <a:xfrm rot="16200000" flipH="1">
            <a:off x="7214592" y="3409891"/>
            <a:ext cx="413928" cy="853616"/>
          </a:xfrm>
          <a:prstGeom prst="bentConnector3">
            <a:avLst>
              <a:gd name="adj1" fmla="val 50000"/>
            </a:avLst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5" idx="1"/>
            <a:endCxn id="25" idx="3"/>
          </p:cNvCxnSpPr>
          <p:nvPr/>
        </p:nvCxnSpPr>
        <p:spPr>
          <a:xfrm rot="10800000" flipV="1">
            <a:off x="5148064" y="3035669"/>
            <a:ext cx="453008" cy="8502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24"/>
          <p:cNvSpPr/>
          <p:nvPr/>
        </p:nvSpPr>
        <p:spPr>
          <a:xfrm>
            <a:off x="3786182" y="2756139"/>
            <a:ext cx="1361882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待定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人进入</a:t>
            </a:r>
            <a:endParaRPr lang="en-US" altLang="zh-CN" sz="1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指定歌曲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PK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环节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箭头连接符 25"/>
          <p:cNvCxnSpPr>
            <a:stCxn id="25" idx="1"/>
            <a:endCxn id="27" idx="3"/>
          </p:cNvCxnSpPr>
          <p:nvPr/>
        </p:nvCxnSpPr>
        <p:spPr>
          <a:xfrm rot="10800000">
            <a:off x="3419872" y="3041161"/>
            <a:ext cx="366310" cy="3011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2117754" y="2753128"/>
            <a:ext cx="1302118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待定选手抽签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组 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1PK</a:t>
            </a:r>
          </a:p>
        </p:txBody>
      </p:sp>
      <p:cxnSp>
        <p:nvCxnSpPr>
          <p:cNvPr id="28" name="直接箭头连接符 27"/>
          <p:cNvCxnSpPr>
            <a:stCxn id="29" idx="2"/>
            <a:endCxn id="37" idx="0"/>
          </p:cNvCxnSpPr>
          <p:nvPr/>
        </p:nvCxnSpPr>
        <p:spPr>
          <a:xfrm flipH="1">
            <a:off x="1111424" y="3338084"/>
            <a:ext cx="1205" cy="399663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28"/>
          <p:cNvSpPr/>
          <p:nvPr/>
        </p:nvSpPr>
        <p:spPr>
          <a:xfrm>
            <a:off x="461570" y="2762020"/>
            <a:ext cx="1302118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每组选手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合唱指定歌曲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箭头连接符 29"/>
          <p:cNvCxnSpPr>
            <a:stCxn id="33" idx="3"/>
          </p:cNvCxnSpPr>
          <p:nvPr/>
        </p:nvCxnSpPr>
        <p:spPr>
          <a:xfrm>
            <a:off x="1903512" y="4706516"/>
            <a:ext cx="574282" cy="2234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27" idx="1"/>
            <a:endCxn id="29" idx="3"/>
          </p:cNvCxnSpPr>
          <p:nvPr/>
        </p:nvCxnSpPr>
        <p:spPr>
          <a:xfrm flipH="1">
            <a:off x="1763688" y="3041160"/>
            <a:ext cx="354066" cy="8892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303954" y="3737747"/>
            <a:ext cx="1599558" cy="1782198"/>
            <a:chOff x="452162" y="3997642"/>
            <a:chExt cx="1599558" cy="1782198"/>
          </a:xfrm>
        </p:grpSpPr>
        <p:sp>
          <p:nvSpPr>
            <p:cNvPr id="33" name="圆角矩形 32"/>
            <p:cNvSpPr/>
            <p:nvPr/>
          </p:nvSpPr>
          <p:spPr>
            <a:xfrm>
              <a:off x="452162" y="4152982"/>
              <a:ext cx="1599558" cy="1626858"/>
            </a:xfrm>
            <a:prstGeom prst="roundRect">
              <a:avLst>
                <a:gd name="adj" fmla="val 8650"/>
              </a:avLst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611559" y="4438345"/>
              <a:ext cx="1296144" cy="46499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25</a:t>
              </a:r>
              <a:r>
                <a:rPr lang="zh-CN" altLang="en-US" sz="12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位</a:t>
              </a:r>
              <a:endPara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大众评委投票</a:t>
              </a:r>
              <a:endPara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611560" y="3997642"/>
              <a:ext cx="1296144" cy="288032"/>
            </a:xfrm>
            <a:prstGeom prst="roundRect">
              <a:avLst/>
            </a:prstGeom>
            <a:solidFill>
              <a:srgbClr val="0070C0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PK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投票环节</a:t>
              </a:r>
              <a:endPara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8" name="直接箭头连接符 37"/>
          <p:cNvCxnSpPr>
            <a:stCxn id="33" idx="2"/>
            <a:endCxn id="39" idx="0"/>
          </p:cNvCxnSpPr>
          <p:nvPr/>
        </p:nvCxnSpPr>
        <p:spPr>
          <a:xfrm>
            <a:off x="1103733" y="5519945"/>
            <a:ext cx="1153" cy="378042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圆角矩形 38"/>
          <p:cNvSpPr/>
          <p:nvPr/>
        </p:nvSpPr>
        <p:spPr>
          <a:xfrm>
            <a:off x="453827" y="5897987"/>
            <a:ext cx="1302118" cy="57606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PK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失败者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人淘汰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2477794" y="4461336"/>
            <a:ext cx="1080120" cy="494828"/>
          </a:xfrm>
          <a:prstGeom prst="roundRect">
            <a:avLst/>
          </a:prstGeom>
          <a:solidFill>
            <a:srgbClr val="0070C0"/>
          </a:solidFill>
          <a:ln w="381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人晋级</a:t>
            </a:r>
            <a:endParaRPr lang="en-US" altLang="zh-CN" sz="1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80154" y="929435"/>
            <a:ext cx="1152128" cy="1152128"/>
          </a:xfrm>
          <a:prstGeom prst="ellipse">
            <a:avLst/>
          </a:prstGeom>
          <a:solidFill>
            <a:schemeClr val="bg1"/>
          </a:solidFill>
          <a:ln w="76200" cmpd="thickThin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选手</a:t>
            </a:r>
            <a:endParaRPr lang="zh-CN" altLang="en-US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5720" y="4714884"/>
            <a:ext cx="1714512" cy="46166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/>
              <a:t>选择</a:t>
            </a:r>
            <a:r>
              <a:rPr lang="en-US" altLang="zh-CN" sz="1200" dirty="0" smtClean="0"/>
              <a:t>1</a:t>
            </a:r>
            <a:r>
              <a:rPr lang="zh-CN" altLang="en-US" sz="1200" dirty="0" smtClean="0"/>
              <a:t>或</a:t>
            </a:r>
            <a:r>
              <a:rPr lang="en-US" altLang="zh-CN" sz="1200" dirty="0" smtClean="0"/>
              <a:t>2</a:t>
            </a:r>
            <a:r>
              <a:rPr lang="zh-CN" altLang="en-US" sz="1200" dirty="0" smtClean="0"/>
              <a:t>号键</a:t>
            </a:r>
            <a:endParaRPr lang="en-US" altLang="zh-CN" sz="1200" dirty="0" smtClean="0"/>
          </a:p>
          <a:p>
            <a:pPr algn="ctr"/>
            <a:r>
              <a:rPr lang="zh-CN" altLang="en-US" sz="1200" dirty="0" smtClean="0"/>
              <a:t>为支持的选手投票</a:t>
            </a:r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十佳歌手赛（复赛 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晋</a:t>
            </a:r>
            <a:r>
              <a:rPr lang="en-US" altLang="zh-CN" sz="2400" b="1" dirty="0" smtClean="0"/>
              <a:t>10</a:t>
            </a:r>
            <a:r>
              <a:rPr lang="zh-CN" altLang="en-US" sz="2400" b="1" dirty="0" smtClean="0"/>
              <a:t>）：专业评审评分表</a:t>
            </a:r>
            <a:endParaRPr lang="en-US" altLang="zh-CN" sz="2400" b="1" dirty="0" smtClean="0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28625" y="1000125"/>
          <a:ext cx="8259940" cy="3857652"/>
        </p:xfrm>
        <a:graphic>
          <a:graphicData uri="http://schemas.openxmlformats.org/drawingml/2006/table">
            <a:tbl>
              <a:tblPr/>
              <a:tblGrid>
                <a:gridCol w="714380"/>
                <a:gridCol w="1143008"/>
                <a:gridCol w="1101076"/>
                <a:gridCol w="1325369"/>
                <a:gridCol w="1325369"/>
                <a:gridCol w="1325369"/>
                <a:gridCol w="1325369"/>
              </a:tblGrid>
              <a:tr h="345304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2016</a:t>
                      </a:r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天翼飞</a:t>
                      </a:r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YOUNG</a:t>
                      </a:r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校园好声音歌唱大赛</a:t>
                      </a:r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-20</a:t>
                      </a:r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进</a:t>
                      </a:r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复赛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5304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选手演唱评分表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34643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评分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标准（总分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分）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034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选手姓名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音准节奏（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分）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主题选材（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分）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情感表达（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分）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着装（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分）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舞台表现（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分）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得分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4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4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4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4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4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4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8000" marR="8000" marT="80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十佳歌手赛（复赛 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晋</a:t>
            </a:r>
            <a:r>
              <a:rPr lang="en-US" altLang="zh-CN" sz="2400" b="1" dirty="0" smtClean="0"/>
              <a:t>10</a:t>
            </a:r>
            <a:r>
              <a:rPr lang="zh-CN" altLang="en-US" sz="2400" b="1" dirty="0" smtClean="0"/>
              <a:t>）：大厅布置参考</a:t>
            </a:r>
            <a:endParaRPr lang="en-US" altLang="zh-CN" sz="2400" b="1" dirty="0" smtClean="0"/>
          </a:p>
        </p:txBody>
      </p:sp>
      <p:grpSp>
        <p:nvGrpSpPr>
          <p:cNvPr id="2" name="组合 4"/>
          <p:cNvGrpSpPr/>
          <p:nvPr/>
        </p:nvGrpSpPr>
        <p:grpSpPr>
          <a:xfrm>
            <a:off x="281884" y="908721"/>
            <a:ext cx="8538587" cy="3177434"/>
            <a:chOff x="123081" y="908719"/>
            <a:chExt cx="9094694" cy="3384376"/>
          </a:xfrm>
        </p:grpSpPr>
        <p:pic>
          <p:nvPicPr>
            <p:cNvPr id="8" name="Picture 2" descr="C:\Users\AlexHe\Desktop\IMG_0118_副本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081" y="908720"/>
              <a:ext cx="4512499" cy="3384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3" descr="C:\Users\AlexHe\Desktop\IMG_0091_副本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5274" y="908719"/>
              <a:ext cx="4512501" cy="3384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9"/>
          <p:cNvGrpSpPr/>
          <p:nvPr/>
        </p:nvGrpSpPr>
        <p:grpSpPr>
          <a:xfrm>
            <a:off x="281884" y="4221088"/>
            <a:ext cx="6378348" cy="1569654"/>
            <a:chOff x="107504" y="4385059"/>
            <a:chExt cx="8595808" cy="2115350"/>
          </a:xfrm>
        </p:grpSpPr>
        <p:pic>
          <p:nvPicPr>
            <p:cNvPr id="11" name="Picture 5" descr="C:\Users\AlexHe\Desktop\翼曲飞扬2013结案照片\IMG_0111_副本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4385059"/>
              <a:ext cx="2820466" cy="2115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 descr="C:\Users\AlexHe\Desktop\翼曲飞扬2013结案照片\IMG_0113_副本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9978" y="4394175"/>
              <a:ext cx="2808312" cy="2106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C:\Users\AlexHe\Desktop\翼曲飞扬2013结案照片\IMG_0098_副本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5408" y="4394175"/>
              <a:ext cx="2797904" cy="20984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Picture 8" descr="C:\Users\AlexHe\Desktop\翼曲飞扬2013结案照片\IMG_0103_副本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3494" y="4221088"/>
            <a:ext cx="2092872" cy="156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十佳歌手赛（复赛 </a:t>
            </a:r>
            <a:r>
              <a:rPr lang="en-US" altLang="zh-CN" sz="2400" b="1" dirty="0" smtClean="0"/>
              <a:t>20</a:t>
            </a:r>
            <a:r>
              <a:rPr lang="zh-CN" altLang="en-US" sz="2400" b="1" dirty="0" smtClean="0"/>
              <a:t>晋</a:t>
            </a:r>
            <a:r>
              <a:rPr lang="en-US" altLang="zh-CN" sz="2400" b="1" dirty="0" smtClean="0"/>
              <a:t>10</a:t>
            </a:r>
            <a:r>
              <a:rPr lang="zh-CN" altLang="en-US" sz="2400" b="1" dirty="0" smtClean="0"/>
              <a:t>）：比赛演出效果参考</a:t>
            </a:r>
            <a:endParaRPr lang="en-US" altLang="zh-CN" sz="2400" b="1" dirty="0" smtClean="0"/>
          </a:p>
        </p:txBody>
      </p:sp>
      <p:grpSp>
        <p:nvGrpSpPr>
          <p:cNvPr id="15" name="组合 14"/>
          <p:cNvGrpSpPr/>
          <p:nvPr/>
        </p:nvGrpSpPr>
        <p:grpSpPr>
          <a:xfrm>
            <a:off x="539552" y="916255"/>
            <a:ext cx="7488832" cy="5332785"/>
            <a:chOff x="755576" y="1217855"/>
            <a:chExt cx="7096443" cy="5053365"/>
          </a:xfrm>
        </p:grpSpPr>
        <p:pic>
          <p:nvPicPr>
            <p:cNvPr id="16" name="Picture 4" descr="C:\Users\AlexHe\Desktop\翼曲飞扬2013结案照片\IMG_0705_副本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4490886"/>
              <a:ext cx="2367412" cy="17755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" name="组合 16"/>
            <p:cNvGrpSpPr/>
            <p:nvPr/>
          </p:nvGrpSpPr>
          <p:grpSpPr>
            <a:xfrm>
              <a:off x="5642992" y="1217855"/>
              <a:ext cx="2209027" cy="5048587"/>
              <a:chOff x="5642992" y="894606"/>
              <a:chExt cx="2147142" cy="4907155"/>
            </a:xfrm>
          </p:grpSpPr>
          <p:pic>
            <p:nvPicPr>
              <p:cNvPr id="20" name="Picture 2" descr="C:\Users\AlexHe\Desktop\翼曲飞扬2013结案照片\IMG_0312_副本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2120" y="894606"/>
                <a:ext cx="2138014" cy="16035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3" descr="C:\Users\AlexHe\Desktop\翼曲飞扬2013结案照片\IMG_0282_副本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2120" y="2542891"/>
                <a:ext cx="2138014" cy="16035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6" descr="C:\Users\AlexHe\Desktop\翼曲飞扬2013结案照片\IMG_0482_副本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42992" y="4198251"/>
                <a:ext cx="2138014" cy="160351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8" name="Picture 7" descr="C:\Users\AlexHe\Desktop\翼曲飞扬2013结案照片\IMG_0709_副本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8508" y="4483296"/>
              <a:ext cx="2383898" cy="178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C:\Users\AlexHe\Desktop\结案报告资料\fly\DSC_0795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1217856"/>
              <a:ext cx="4806830" cy="3204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0" y="2564904"/>
            <a:ext cx="9144000" cy="136815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赛事宣传计划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2016 </a:t>
            </a:r>
            <a:r>
              <a:rPr lang="zh-CN" altLang="en-US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天翼飞</a:t>
            </a:r>
            <a:r>
              <a: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上海校园歌手大赛</a:t>
            </a:r>
            <a:endParaRPr lang="zh-CN" altLang="en-US" sz="22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600" b="5597"/>
          <a:stretch>
            <a:fillRect/>
          </a:stretch>
        </p:blipFill>
        <p:spPr bwMode="auto">
          <a:xfrm>
            <a:off x="7596336" y="6166136"/>
            <a:ext cx="1368152" cy="69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2891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【A】</a:t>
            </a:r>
            <a:r>
              <a:rPr lang="zh-CN" altLang="en-US" sz="2400" b="1" dirty="0" smtClean="0"/>
              <a:t>高校校园 线下预热宣传</a:t>
            </a:r>
            <a:endParaRPr lang="en-US" altLang="zh-CN" sz="2400" b="1" dirty="0" smtClean="0"/>
          </a:p>
        </p:txBody>
      </p:sp>
      <p:sp>
        <p:nvSpPr>
          <p:cNvPr id="13" name="圆角矩形 12"/>
          <p:cNvSpPr/>
          <p:nvPr/>
        </p:nvSpPr>
        <p:spPr>
          <a:xfrm>
            <a:off x="357158" y="1071546"/>
            <a:ext cx="2027424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所高校宿舍宣传及报名</a:t>
            </a:r>
            <a:endParaRPr lang="zh-CN" altLang="en-US" sz="11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57158" y="2786058"/>
            <a:ext cx="1313043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家天翼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校园店宣传</a:t>
            </a:r>
            <a:endParaRPr lang="zh-CN" altLang="en-US" sz="11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786050" y="2786058"/>
            <a:ext cx="1297522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所高校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海报栏广告</a:t>
            </a:r>
            <a:endParaRPr lang="zh-CN" altLang="en-US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7853789"/>
              </p:ext>
            </p:extLst>
          </p:nvPr>
        </p:nvGraphicFramePr>
        <p:xfrm>
          <a:off x="5133244" y="1071546"/>
          <a:ext cx="3725036" cy="513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308"/>
                <a:gridCol w="2328004"/>
                <a:gridCol w="916724"/>
              </a:tblGrid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smtClean="0">
                          <a:latin typeface="微软雅黑" pitchFamily="34" charset="-122"/>
                          <a:ea typeface="微软雅黑" pitchFamily="34" charset="-122"/>
                        </a:rPr>
                        <a:t>No.</a:t>
                      </a:r>
                      <a:endParaRPr lang="zh-CN" altLang="en-US" sz="11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 smtClean="0">
                          <a:latin typeface="微软雅黑" pitchFamily="34" charset="-122"/>
                          <a:ea typeface="微软雅黑" pitchFamily="34" charset="-122"/>
                        </a:rPr>
                        <a:t>学校名称</a:t>
                      </a:r>
                      <a:endParaRPr lang="zh-CN" altLang="en-US" sz="11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 smtClean="0">
                          <a:latin typeface="微软雅黑" pitchFamily="34" charset="-122"/>
                          <a:ea typeface="微软雅黑" pitchFamily="34" charset="-122"/>
                        </a:rPr>
                        <a:t>分布</a:t>
                      </a:r>
                      <a:endParaRPr lang="zh-CN" altLang="en-US" sz="11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01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上海外国语大学</a:t>
                      </a:r>
                    </a:p>
                  </a:txBody>
                  <a:tcPr marL="7213" marR="7213" marT="7213" marB="0" anchor="ctr"/>
                </a:tc>
                <a:tc rowSpan="7">
                  <a:txBody>
                    <a:bodyPr/>
                    <a:lstStyle/>
                    <a:p>
                      <a:r>
                        <a:rPr lang="zh-CN" altLang="en-US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松江大学城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02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华东政法大学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03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上海工程技术大学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04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上海立信会计学院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05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东华大学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06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复旦视觉艺术学院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07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上海政法大学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08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上海理工大学</a:t>
                      </a:r>
                    </a:p>
                  </a:txBody>
                  <a:tcPr marL="7213" marR="7213" marT="7213" marB="0" anchor="ctr"/>
                </a:tc>
                <a:tc rowSpan="2">
                  <a:txBody>
                    <a:bodyPr/>
                    <a:lstStyle/>
                    <a:p>
                      <a:r>
                        <a:rPr lang="zh-CN" altLang="en-US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杨浦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09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同济大学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上海交通大学（闵行校区）</a:t>
                      </a:r>
                    </a:p>
                  </a:txBody>
                  <a:tcPr marL="7213" marR="7213" marT="7213" marB="0" anchor="ctr"/>
                </a:tc>
                <a:tc rowSpan="2">
                  <a:txBody>
                    <a:bodyPr/>
                    <a:lstStyle/>
                    <a:p>
                      <a:r>
                        <a:rPr lang="zh-CN" altLang="en-US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闵行大学城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华东师范大学（闵行校区）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上海大学（宝山校区）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213" marR="7213" marT="7213" marB="0" anchor="ctr"/>
                </a:tc>
                <a:tc>
                  <a:txBody>
                    <a:bodyPr/>
                    <a:lstStyle/>
                    <a:p>
                      <a:r>
                        <a:rPr lang="zh-CN" altLang="en-US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宝山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华东理工大学（奉贤校区）</a:t>
                      </a:r>
                    </a:p>
                  </a:txBody>
                  <a:tcPr marL="7213" marR="7213" marT="7213" marB="0" anchor="ctr"/>
                </a:tc>
                <a:tc rowSpan="4">
                  <a:txBody>
                    <a:bodyPr/>
                    <a:lstStyle/>
                    <a:p>
                      <a:r>
                        <a:rPr lang="zh-CN" altLang="en-US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奉贤大学城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上海师范大学（奉贤校区）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上海商学院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上海应用技术学院（奉贤校区）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上海电力学院（南汇校区）</a:t>
                      </a:r>
                    </a:p>
                  </a:txBody>
                  <a:tcPr marL="7213" marR="7213" marT="7213" marB="0" anchor="ctr"/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b="0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浦东、南汇、临港大学城</a:t>
                      </a: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上海海洋大学（临港校区）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上海电机学院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  <a:tr h="2417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 smtClean="0"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上海中医药大学（浦东校区）</a:t>
                      </a:r>
                    </a:p>
                  </a:txBody>
                  <a:tcPr marL="7213" marR="7213" marT="7213" marB="0" anchor="ctr"/>
                </a:tc>
                <a:tc vMerge="1">
                  <a:txBody>
                    <a:bodyPr/>
                    <a:lstStyle/>
                    <a:p>
                      <a:endParaRPr lang="zh-CN" altLang="en-US" sz="10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357158" y="1500174"/>
            <a:ext cx="4580562" cy="1152854"/>
            <a:chOff x="4947653" y="4797152"/>
            <a:chExt cx="5527186" cy="1391104"/>
          </a:xfrm>
        </p:grpSpPr>
        <p:pic>
          <p:nvPicPr>
            <p:cNvPr id="26" name="图片 25" descr="201209281367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644451" y="4820104"/>
              <a:ext cx="1830388" cy="1368152"/>
            </a:xfrm>
            <a:prstGeom prst="rect">
              <a:avLst/>
            </a:prstGeom>
          </p:spPr>
        </p:pic>
        <p:pic>
          <p:nvPicPr>
            <p:cNvPr id="27" name="图片 26" descr="2012-09-25 12.33.27.jpg"/>
            <p:cNvPicPr>
              <a:picLocks noChangeAspect="1"/>
            </p:cNvPicPr>
            <p:nvPr/>
          </p:nvPicPr>
          <p:blipFill>
            <a:blip r:embed="rId4" cstate="print"/>
            <a:srcRect t="12343" b="29965"/>
            <a:stretch>
              <a:fillRect/>
            </a:stretch>
          </p:blipFill>
          <p:spPr>
            <a:xfrm>
              <a:off x="4947653" y="4797152"/>
              <a:ext cx="1784587" cy="1366169"/>
            </a:xfrm>
            <a:prstGeom prst="rect">
              <a:avLst/>
            </a:prstGeom>
          </p:spPr>
        </p:pic>
        <p:pic>
          <p:nvPicPr>
            <p:cNvPr id="28" name="图片 27" descr="IMG_1426.jpg"/>
            <p:cNvPicPr>
              <a:picLocks noChangeAspect="1"/>
            </p:cNvPicPr>
            <p:nvPr/>
          </p:nvPicPr>
          <p:blipFill>
            <a:blip r:embed="rId5" cstate="print"/>
            <a:srcRect t="34286" b="8571"/>
            <a:stretch>
              <a:fillRect/>
            </a:stretch>
          </p:blipFill>
          <p:spPr>
            <a:xfrm>
              <a:off x="6804248" y="4807795"/>
              <a:ext cx="1830388" cy="1361653"/>
            </a:xfrm>
            <a:prstGeom prst="rect">
              <a:avLst/>
            </a:prstGeom>
          </p:spPr>
        </p:pic>
      </p:grpSp>
      <p:pic>
        <p:nvPicPr>
          <p:cNvPr id="29" name="图片 28" descr="F:\校园店宣传\精华\校园店宣传02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286124"/>
            <a:ext cx="2304499" cy="3139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图片 29" descr="F:\海选精华\校园宣传\校园宣传0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12" y="3286124"/>
            <a:ext cx="2240128" cy="30718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【A】</a:t>
            </a:r>
            <a:r>
              <a:rPr lang="zh-CN" altLang="en-US" sz="2400" b="1" dirty="0" smtClean="0"/>
              <a:t>高校校园 线下预热宣传</a:t>
            </a:r>
            <a:endParaRPr lang="en-US" altLang="zh-CN" sz="2400" b="1" dirty="0" smtClean="0"/>
          </a:p>
        </p:txBody>
      </p:sp>
      <p:pic>
        <p:nvPicPr>
          <p:cNvPr id="15" name="Picture 3" descr="C:\Users\AlexHe\Desktop\卡车及折页\定稿\三折页2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1142984"/>
            <a:ext cx="5932397" cy="442915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7000892" y="4929198"/>
            <a:ext cx="1500198" cy="52322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/>
              <a:t>问卷及报名表</a:t>
            </a:r>
            <a:endParaRPr lang="en-US" altLang="zh-CN" sz="1400" dirty="0" smtClean="0"/>
          </a:p>
          <a:p>
            <a:pPr algn="ctr"/>
            <a:r>
              <a:rPr lang="zh-CN" altLang="en-US" sz="1400" dirty="0" smtClean="0"/>
              <a:t>宣传</a:t>
            </a:r>
            <a:r>
              <a:rPr lang="en-US" altLang="zh-CN" sz="1400" dirty="0" smtClean="0"/>
              <a:t>DM</a:t>
            </a:r>
            <a:r>
              <a:rPr lang="zh-CN" altLang="en-US" sz="1400" dirty="0" smtClean="0"/>
              <a:t>参考</a:t>
            </a:r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【B】</a:t>
            </a:r>
            <a:r>
              <a:rPr lang="zh-CN" altLang="en-US" sz="2400" b="1" dirty="0" smtClean="0"/>
              <a:t>校园线上传播</a:t>
            </a:r>
            <a:endParaRPr lang="en-US" altLang="zh-CN" sz="2400" b="1" dirty="0" smtClean="0"/>
          </a:p>
        </p:txBody>
      </p:sp>
      <p:grpSp>
        <p:nvGrpSpPr>
          <p:cNvPr id="16" name="组合 15"/>
          <p:cNvGrpSpPr/>
          <p:nvPr/>
        </p:nvGrpSpPr>
        <p:grpSpPr>
          <a:xfrm>
            <a:off x="500034" y="1000108"/>
            <a:ext cx="1325491" cy="2396840"/>
            <a:chOff x="500034" y="1000108"/>
            <a:chExt cx="1325491" cy="2396840"/>
          </a:xfrm>
        </p:grpSpPr>
        <p:sp>
          <p:nvSpPr>
            <p:cNvPr id="14" name="圆角矩形 13"/>
            <p:cNvSpPr/>
            <p:nvPr/>
          </p:nvSpPr>
          <p:spPr>
            <a:xfrm>
              <a:off x="508052" y="1516691"/>
              <a:ext cx="1306440" cy="396576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50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个校园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微媒体</a:t>
              </a:r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KOL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投放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00034" y="1000108"/>
              <a:ext cx="1306441" cy="396576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个高校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百度贴吧置顶帖</a:t>
              </a: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01450" y="2469484"/>
              <a:ext cx="1306440" cy="468013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历届大赛选手自媒体群传播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00034" y="3000372"/>
              <a:ext cx="1306440" cy="396576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电信自有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网络媒体群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19084" y="2000240"/>
              <a:ext cx="1306441" cy="396576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大赛官方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网媒平台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928670"/>
            <a:ext cx="2470793" cy="1285884"/>
          </a:xfrm>
          <a:prstGeom prst="rect">
            <a:avLst/>
          </a:prstGeom>
          <a:noFill/>
          <a:ln w="9525">
            <a:solidFill>
              <a:srgbClr val="CCCCFF"/>
            </a:solidFill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5984" y="2357430"/>
            <a:ext cx="2427388" cy="206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85984" y="4572008"/>
            <a:ext cx="2428892" cy="176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8" y="928670"/>
            <a:ext cx="349198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628" y="3286123"/>
            <a:ext cx="3500462" cy="210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【B】</a:t>
            </a:r>
            <a:r>
              <a:rPr lang="zh-CN" altLang="en-US" sz="2400" b="1" dirty="0" smtClean="0"/>
              <a:t>校园线上传播：部分媒体资源参考</a:t>
            </a:r>
            <a:endParaRPr lang="en-US" altLang="zh-CN" sz="2400" b="1" dirty="0" smtClean="0"/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143108" y="1000104"/>
          <a:ext cx="3643338" cy="23574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5752"/>
                <a:gridCol w="1000132"/>
                <a:gridCol w="2357454"/>
              </a:tblGrid>
              <a:tr h="2110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微</a:t>
                      </a:r>
                      <a:r>
                        <a:rPr lang="zh-CN" altLang="en-US" sz="800" b="0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博</a:t>
                      </a:r>
                      <a:r>
                        <a:rPr lang="en-US" altLang="zh-CN" sz="800" b="0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KOL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链接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850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校花程艺颖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http://weibo.com/2856095900/ChEjS420M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校园小天使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http://weibo.com/2918559472/ChEkd5q7M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聚焦校园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http://weibo.com/2918457240/ChEkGzFIx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高校热点资讯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http://weibo.com/2856095992/ChEkZwfyc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全球校园新闻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http://weibo.com/2909107232/ChEBA8dCA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77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漫妮女子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http://weibo.com/2819355635/ChEBRfVFt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校园小萝莉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http://weibo.com/2819720785/ChEC7vq6t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迷恋校园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http://weibo.com/2856095852/ChECq80C9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高校最前线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http://weibo.com/2453536225/ChEwJ2TUf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01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时尚丶校园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en-US" sz="800" b="0" i="0" u="none" strike="noStrike" kern="12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http://weibo.com/2540499122/ChEBbkdvN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5929322" y="1000109"/>
          <a:ext cx="2246377" cy="23574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336"/>
                <a:gridCol w="975909"/>
                <a:gridCol w="1000132"/>
              </a:tblGrid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0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900" b="0" i="0" u="none" strike="noStrike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微信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KOL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zh-CN" altLang="en-US" sz="900" b="0" i="0" u="none" strike="noStrike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校园微吧</a:t>
                      </a:r>
                    </a:p>
                  </a:txBody>
                  <a:tcPr marL="7938" marR="7938" marT="7938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xiaoyuanweib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我的青春我做主</a:t>
                      </a:r>
                    </a:p>
                  </a:txBody>
                  <a:tcPr marL="7938" marR="7938" marT="7938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myqcwzz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校园说</a:t>
                      </a: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xyshuo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青春校园风尚</a:t>
                      </a: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qcxyfs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校园那些事儿</a:t>
                      </a: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xynxser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校园微吧</a:t>
                      </a:r>
                    </a:p>
                  </a:txBody>
                  <a:tcPr marL="7938" marR="7938" marT="7938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xiaoyuanweib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900" b="0" i="0" u="none" strike="noStrike" kern="120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青春进行时</a:t>
                      </a: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US" sz="900" b="0" i="0" u="none" strike="noStrike" kern="1200" dirty="0" err="1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qingchunjxs</a:t>
                      </a:r>
                      <a:endParaRPr lang="en-US" altLang="en-US" sz="900" b="0" i="0" u="none" strike="noStrike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7938" marR="7938" marT="7938" marB="0" anchor="b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i="0" u="none" strike="noStrike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上海</a:t>
                      </a:r>
                      <a:r>
                        <a:rPr lang="en-US" altLang="en-US" sz="900" b="0" i="0" u="none" strike="noStrike" kern="120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Bang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900" b="0" i="0" u="none" strike="noStrike" kern="1200" dirty="0" err="1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getbang</a:t>
                      </a:r>
                      <a:endParaRPr lang="zh-CN" altLang="en-US" sz="900" b="0" i="0" u="none" strike="noStrike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900" b="0" i="0" u="none" strike="noStrike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ENJOY</a:t>
                      </a:r>
                      <a:r>
                        <a:rPr lang="zh-CN" altLang="en-US" sz="900" b="0" i="0" u="none" strike="noStrike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上海</a:t>
                      </a:r>
                      <a:endParaRPr lang="en-US" altLang="en-US" sz="900" b="0" i="0" u="none" strike="noStrike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900" b="0" i="0" u="none" strike="noStrike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enjoysh021</a:t>
                      </a:r>
                      <a:endParaRPr lang="zh-CN" altLang="en-US" sz="900" b="0" i="0" u="none" strike="noStrike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900" b="0" i="0" u="none" strike="noStrike" kern="120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今日上海热点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 err="1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shanghaimans</a:t>
                      </a:r>
                      <a:endParaRPr lang="zh-CN" altLang="en-US" sz="900" b="0" i="0" u="none" strike="noStrike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500034" y="1000108"/>
            <a:ext cx="1325491" cy="2396840"/>
            <a:chOff x="500034" y="1000108"/>
            <a:chExt cx="1325491" cy="2396840"/>
          </a:xfrm>
        </p:grpSpPr>
        <p:sp>
          <p:nvSpPr>
            <p:cNvPr id="30" name="圆角矩形 29"/>
            <p:cNvSpPr/>
            <p:nvPr/>
          </p:nvSpPr>
          <p:spPr>
            <a:xfrm>
              <a:off x="508052" y="1516691"/>
              <a:ext cx="1306440" cy="396576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50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个校园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微媒体</a:t>
              </a:r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KOL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投放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500034" y="1000108"/>
              <a:ext cx="1306441" cy="396576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个高校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百度贴吧置顶帖</a:t>
              </a: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501450" y="2469484"/>
              <a:ext cx="1306440" cy="468013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历届大赛选手自媒体群传播</a:t>
              </a: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500034" y="3000372"/>
              <a:ext cx="1306440" cy="396576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电信自有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网络媒体群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519084" y="2000240"/>
              <a:ext cx="1306441" cy="396576"/>
            </a:xfrm>
            <a:prstGeom prst="roundRect">
              <a:avLst>
                <a:gd name="adj" fmla="val 8400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大赛官方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网媒平台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09447307"/>
              </p:ext>
            </p:extLst>
          </p:nvPr>
        </p:nvGraphicFramePr>
        <p:xfrm>
          <a:off x="2143108" y="3500438"/>
          <a:ext cx="6000792" cy="20717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3008"/>
                <a:gridCol w="714380"/>
                <a:gridCol w="4143404"/>
              </a:tblGrid>
              <a:tr h="19220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bbs</a:t>
                      </a:r>
                      <a:r>
                        <a:rPr lang="zh-CN" altLang="en-US" sz="1000" b="0" i="0" u="none" strike="noStrike" dirty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论坛名称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版块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链接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29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饮水思源</a:t>
                      </a:r>
                      <a:r>
                        <a:rPr 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BBS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首页推荐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ysClr val="windowText" lastClr="000000"/>
                          </a:solidFill>
                          <a:latin typeface="宋体"/>
                          <a:hlinkClick r:id=""/>
                        </a:rPr>
                        <a:t>https://bbs.sjtu.edu.cn/frame2.html</a:t>
                      </a:r>
                      <a:endParaRPr lang="en-US" sz="1100" b="0" i="0" u="sng" strike="noStrike" dirty="0">
                        <a:solidFill>
                          <a:sysClr val="windowText" lastClr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29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梅陇客栈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华理快递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ysClr val="windowText" lastClr="000000"/>
                          </a:solidFill>
                          <a:latin typeface="宋体"/>
                          <a:hlinkClick r:id=""/>
                        </a:rPr>
                        <a:t>http://bbs.ecust.edu.cn/forum.php?mod=viewthread&amp;tid=407983</a:t>
                      </a:r>
                      <a:endParaRPr lang="en-US" sz="1100" b="0" i="0" u="sng" strike="noStrike">
                        <a:solidFill>
                          <a:sysClr val="windowText" lastClr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029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随感社区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全站置顶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ysClr val="windowText" lastClr="000000"/>
                          </a:solidFill>
                          <a:latin typeface="宋体"/>
                          <a:hlinkClick r:id=""/>
                        </a:rPr>
                        <a:t>http://bbs.wish365.com/thread-485957-1-1.html</a:t>
                      </a:r>
                      <a:endParaRPr lang="en-US" sz="1100" b="0" i="0" u="sng" strike="noStrike">
                        <a:solidFill>
                          <a:sysClr val="windowText" lastClr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927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同济网论坛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全站置顶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ysClr val="windowText" lastClr="000000"/>
                          </a:solidFill>
                          <a:latin typeface="宋体"/>
                          <a:hlinkClick r:id=""/>
                        </a:rPr>
                        <a:t>http://bbs.tongji.net/forum.php?mod=viewthread&amp;tid=1124049&amp;extra=page%3D1</a:t>
                      </a:r>
                      <a:endParaRPr lang="en-US" sz="1100" b="0" i="0" u="sng" strike="noStrike">
                        <a:solidFill>
                          <a:sysClr val="windowText" lastClr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7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相辉堂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全站置顶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ysClr val="windowText" lastClr="000000"/>
                          </a:solidFill>
                          <a:latin typeface="宋体"/>
                          <a:hlinkClick r:id=""/>
                        </a:rPr>
                        <a:t>http://www.fudbbs.cn/read-htm-tid-106071.html</a:t>
                      </a:r>
                      <a:endParaRPr lang="en-US" sz="1100" b="0" i="0" u="sng" strike="noStrike" dirty="0">
                        <a:solidFill>
                          <a:sysClr val="windowText" lastClr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7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爱在华师大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全站置顶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>
                          <a:solidFill>
                            <a:sysClr val="windowText" lastClr="000000"/>
                          </a:solidFill>
                          <a:latin typeface="宋体"/>
                          <a:hlinkClick r:id=""/>
                        </a:rPr>
                        <a:t>http://bbs.iecnu.com/thread-288334-1-1.html  </a:t>
                      </a:r>
                      <a:endParaRPr lang="en-US" sz="1100" b="0" i="0" u="sng" strike="noStrike">
                        <a:solidFill>
                          <a:sysClr val="windowText" lastClr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78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海大六号楼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ysClr val="windowText" lastClr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全站置顶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sng" strike="noStrike" dirty="0">
                          <a:solidFill>
                            <a:sysClr val="windowText" lastClr="000000"/>
                          </a:solidFill>
                          <a:latin typeface="宋体"/>
                          <a:hlinkClick r:id=""/>
                        </a:rPr>
                        <a:t>http://www.liuhaolou.com/forum.php?mod=viewthread&amp;tid=27138</a:t>
                      </a:r>
                      <a:endParaRPr lang="en-US" sz="1100" b="0" i="0" u="sng" strike="noStrike" dirty="0">
                        <a:solidFill>
                          <a:sysClr val="windowText" lastClr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9" name="Straight Connector 9"/>
          <p:cNvCxnSpPr/>
          <p:nvPr/>
        </p:nvCxnSpPr>
        <p:spPr>
          <a:xfrm rot="5400000">
            <a:off x="6084105" y="3679033"/>
            <a:ext cx="2500330" cy="1588"/>
          </a:xfrm>
          <a:prstGeom prst="line">
            <a:avLst/>
          </a:prstGeom>
          <a:ln w="47625">
            <a:solidFill>
              <a:srgbClr val="0070C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9"/>
          <p:cNvCxnSpPr/>
          <p:nvPr/>
        </p:nvCxnSpPr>
        <p:spPr>
          <a:xfrm flipV="1">
            <a:off x="2466469" y="5626634"/>
            <a:ext cx="4149922" cy="6502"/>
          </a:xfrm>
          <a:prstGeom prst="line">
            <a:avLst/>
          </a:prstGeom>
          <a:ln w="47625">
            <a:solidFill>
              <a:srgbClr val="0070C0"/>
            </a:solidFill>
            <a:headEnd type="triangl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C:\Users\alexhe\Desktop\2016校园好声音招标\方案图片素材\宣传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643182"/>
            <a:ext cx="3500462" cy="2145445"/>
          </a:xfrm>
          <a:prstGeom prst="ellipse">
            <a:avLst/>
          </a:prstGeom>
          <a:noFill/>
        </p:spPr>
      </p:pic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7786742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2016 </a:t>
            </a:r>
            <a:r>
              <a:rPr lang="zh-CN" altLang="en-US" sz="2400" b="1" dirty="0" smtClean="0"/>
              <a:t>天翼飞</a:t>
            </a:r>
            <a:r>
              <a:rPr lang="en-US" altLang="zh-CN" sz="2400" b="1" dirty="0" smtClean="0"/>
              <a:t>Young</a:t>
            </a:r>
            <a:r>
              <a:rPr lang="zh-CN" altLang="en-US" sz="2400" b="1" dirty="0" smtClean="0"/>
              <a:t>上海校园歌手大赛 整体规划</a:t>
            </a:r>
            <a:endParaRPr lang="en-US" altLang="zh-CN" sz="2400" b="1" dirty="0" smtClean="0"/>
          </a:p>
        </p:txBody>
      </p:sp>
      <p:cxnSp>
        <p:nvCxnSpPr>
          <p:cNvPr id="47" name="Straight Connector 9"/>
          <p:cNvCxnSpPr/>
          <p:nvPr/>
        </p:nvCxnSpPr>
        <p:spPr>
          <a:xfrm flipV="1">
            <a:off x="1352527" y="1782438"/>
            <a:ext cx="5317855" cy="3488"/>
          </a:xfrm>
          <a:prstGeom prst="line">
            <a:avLst/>
          </a:prstGeom>
          <a:ln w="47625">
            <a:solidFill>
              <a:srgbClr val="0070C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96"/>
          <p:cNvGrpSpPr/>
          <p:nvPr/>
        </p:nvGrpSpPr>
        <p:grpSpPr>
          <a:xfrm>
            <a:off x="1052821" y="790556"/>
            <a:ext cx="1440312" cy="1938477"/>
            <a:chOff x="785786" y="1214422"/>
            <a:chExt cx="2012401" cy="2708434"/>
          </a:xfrm>
        </p:grpSpPr>
        <p:sp>
          <p:nvSpPr>
            <p:cNvPr id="54" name="Oval 5"/>
            <p:cNvSpPr/>
            <p:nvPr/>
          </p:nvSpPr>
          <p:spPr>
            <a:xfrm>
              <a:off x="785786" y="1594672"/>
              <a:ext cx="2012401" cy="2012401"/>
            </a:xfrm>
            <a:prstGeom prst="ellipse">
              <a:avLst/>
            </a:prstGeom>
            <a:gradFill flip="none" rotWithShape="1">
              <a:gsLst>
                <a:gs pos="0">
                  <a:srgbClr val="F39C29"/>
                </a:gs>
                <a:gs pos="50000">
                  <a:srgbClr val="F7931D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825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137317" y="1214422"/>
              <a:ext cx="1192534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800" b="1" dirty="0" smtClean="0">
                  <a:solidFill>
                    <a:srgbClr val="F26200">
                      <a:alpha val="40000"/>
                    </a:srgbClr>
                  </a:solidFill>
                  <a:latin typeface="+mj-lt"/>
                  <a:cs typeface="Arial" pitchFamily="34" charset="0"/>
                </a:rPr>
                <a:t>1</a:t>
              </a:r>
              <a:endParaRPr lang="en-US" sz="11800" b="1" dirty="0">
                <a:solidFill>
                  <a:srgbClr val="F26200">
                    <a:alpha val="40000"/>
                  </a:srgbClr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8" name="Oval 18"/>
            <p:cNvSpPr/>
            <p:nvPr/>
          </p:nvSpPr>
          <p:spPr>
            <a:xfrm>
              <a:off x="1025748" y="1639808"/>
              <a:ext cx="1548839" cy="1267067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067241" y="1550732"/>
            <a:ext cx="1351936" cy="47832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spc="60" dirty="0" smtClean="0">
                <a:solidFill>
                  <a:schemeClr val="bg1"/>
                </a:solidFill>
              </a:rPr>
              <a:t>大赛预热</a:t>
            </a:r>
            <a:endParaRPr lang="en-US" altLang="zh-CN" sz="1600" b="1" spc="60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spc="60" dirty="0" smtClean="0">
                <a:solidFill>
                  <a:schemeClr val="bg1"/>
                </a:solidFill>
              </a:rPr>
              <a:t>5/3-5/8</a:t>
            </a:r>
            <a:endParaRPr lang="en-US" sz="1400" spc="60" dirty="0" smtClean="0">
              <a:solidFill>
                <a:schemeClr val="bg1"/>
              </a:solidFill>
            </a:endParaRPr>
          </a:p>
        </p:txBody>
      </p:sp>
      <p:grpSp>
        <p:nvGrpSpPr>
          <p:cNvPr id="3" name="组合 95"/>
          <p:cNvGrpSpPr/>
          <p:nvPr/>
        </p:nvGrpSpPr>
        <p:grpSpPr>
          <a:xfrm>
            <a:off x="2988812" y="843274"/>
            <a:ext cx="1440312" cy="1896078"/>
            <a:chOff x="2811842" y="886137"/>
            <a:chExt cx="1440312" cy="1896078"/>
          </a:xfrm>
        </p:grpSpPr>
        <p:grpSp>
          <p:nvGrpSpPr>
            <p:cNvPr id="4" name="组合 98"/>
            <p:cNvGrpSpPr/>
            <p:nvPr/>
          </p:nvGrpSpPr>
          <p:grpSpPr>
            <a:xfrm>
              <a:off x="2811842" y="886137"/>
              <a:ext cx="1440312" cy="1896078"/>
              <a:chOff x="3506254" y="1248155"/>
              <a:chExt cx="2012401" cy="2649196"/>
            </a:xfrm>
          </p:grpSpPr>
          <p:grpSp>
            <p:nvGrpSpPr>
              <p:cNvPr id="5" name="组合 91"/>
              <p:cNvGrpSpPr/>
              <p:nvPr/>
            </p:nvGrpSpPr>
            <p:grpSpPr>
              <a:xfrm>
                <a:off x="3506254" y="1571612"/>
                <a:ext cx="2012401" cy="2012401"/>
                <a:chOff x="3543300" y="1946209"/>
                <a:chExt cx="2057400" cy="2057400"/>
              </a:xfrm>
            </p:grpSpPr>
            <p:sp>
              <p:nvSpPr>
                <p:cNvPr id="64" name="Oval 3"/>
                <p:cNvSpPr/>
                <p:nvPr/>
              </p:nvSpPr>
              <p:spPr>
                <a:xfrm>
                  <a:off x="3543300" y="1946209"/>
                  <a:ext cx="2057400" cy="2057400"/>
                </a:xfrm>
                <a:prstGeom prst="ellipse">
                  <a:avLst/>
                </a:prstGeom>
                <a:gradFill>
                  <a:gsLst>
                    <a:gs pos="0">
                      <a:srgbClr val="00B0F0"/>
                    </a:gs>
                    <a:gs pos="50000">
                      <a:srgbClr val="399ECB"/>
                    </a:gs>
                    <a:gs pos="100000">
                      <a:srgbClr val="0077D0"/>
                    </a:gs>
                  </a:gsLst>
                  <a:path path="circle">
                    <a:fillToRect l="50000" t="50000" r="50000" b="50000"/>
                  </a:path>
                </a:gradFill>
                <a:ln w="825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8" name="Oval 19"/>
                <p:cNvSpPr/>
                <p:nvPr/>
              </p:nvSpPr>
              <p:spPr>
                <a:xfrm>
                  <a:off x="3581400" y="1988634"/>
                  <a:ext cx="1905000" cy="1592766"/>
                </a:xfrm>
                <a:prstGeom prst="ellipse">
                  <a:avLst/>
                </a:prstGeom>
                <a:gradFill flip="none" rotWithShape="1">
                  <a:gsLst>
                    <a:gs pos="63000">
                      <a:schemeClr val="bg1">
                        <a:alpha val="7000"/>
                      </a:schemeClr>
                    </a:gs>
                    <a:gs pos="72000">
                      <a:schemeClr val="bg1">
                        <a:alpha val="15000"/>
                      </a:schemeClr>
                    </a:gs>
                    <a:gs pos="91000">
                      <a:schemeClr val="bg1">
                        <a:alpha val="28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/>
                </a:p>
              </p:txBody>
            </p:sp>
          </p:grpSp>
          <p:sp>
            <p:nvSpPr>
              <p:cNvPr id="65" name="TextBox 64"/>
              <p:cNvSpPr txBox="1"/>
              <p:nvPr/>
            </p:nvSpPr>
            <p:spPr>
              <a:xfrm>
                <a:off x="3916188" y="1248155"/>
                <a:ext cx="1164724" cy="26491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800" b="1" dirty="0" smtClean="0">
                    <a:solidFill>
                      <a:srgbClr val="2A7A9E">
                        <a:alpha val="40000"/>
                      </a:srgbClr>
                    </a:solidFill>
                    <a:latin typeface="+mj-lt"/>
                    <a:cs typeface="Arial" pitchFamily="34" charset="0"/>
                  </a:rPr>
                  <a:t>2</a:t>
                </a:r>
                <a:endParaRPr lang="en-US" sz="11800" b="1" dirty="0">
                  <a:solidFill>
                    <a:srgbClr val="2A7A9E">
                      <a:alpha val="40000"/>
                    </a:srgbClr>
                  </a:solidFill>
                  <a:latin typeface="+mj-lt"/>
                  <a:cs typeface="Arial" pitchFamily="34" charset="0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2824271" y="1433498"/>
              <a:ext cx="1351936" cy="741358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550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900" b="1" spc="60" dirty="0" smtClean="0">
                  <a:solidFill>
                    <a:schemeClr val="bg1"/>
                  </a:solidFill>
                </a:rPr>
                <a:t>校园海选</a:t>
              </a:r>
              <a:endParaRPr lang="en-US" altLang="zh-CN" sz="2900" b="1" spc="60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500" spc="60" dirty="0" smtClean="0">
                  <a:solidFill>
                    <a:schemeClr val="bg1"/>
                  </a:solidFill>
                </a:rPr>
                <a:t>5/9-5/26</a:t>
              </a:r>
              <a:endParaRPr lang="en-US" sz="2500" spc="6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104"/>
          <p:cNvGrpSpPr/>
          <p:nvPr/>
        </p:nvGrpSpPr>
        <p:grpSpPr>
          <a:xfrm>
            <a:off x="4846200" y="849697"/>
            <a:ext cx="1440312" cy="1896078"/>
            <a:chOff x="4561320" y="883035"/>
            <a:chExt cx="1440312" cy="1896078"/>
          </a:xfrm>
        </p:grpSpPr>
        <p:grpSp>
          <p:nvGrpSpPr>
            <p:cNvPr id="7" name="组合 97"/>
            <p:cNvGrpSpPr/>
            <p:nvPr/>
          </p:nvGrpSpPr>
          <p:grpSpPr>
            <a:xfrm>
              <a:off x="4561320" y="883035"/>
              <a:ext cx="1440312" cy="1896078"/>
              <a:chOff x="6226723" y="1243820"/>
              <a:chExt cx="2012401" cy="2649196"/>
            </a:xfrm>
          </p:grpSpPr>
          <p:sp>
            <p:nvSpPr>
              <p:cNvPr id="82" name="Oval 4"/>
              <p:cNvSpPr/>
              <p:nvPr/>
            </p:nvSpPr>
            <p:spPr>
              <a:xfrm>
                <a:off x="6226723" y="1601944"/>
                <a:ext cx="2012401" cy="2012401"/>
              </a:xfrm>
              <a:prstGeom prst="ellipse">
                <a:avLst/>
              </a:prstGeom>
              <a:gradFill flip="none" rotWithShape="1">
                <a:gsLst>
                  <a:gs pos="5000">
                    <a:srgbClr val="84D830"/>
                  </a:gs>
                  <a:gs pos="48000">
                    <a:srgbClr val="7BCF27"/>
                  </a:gs>
                  <a:gs pos="100000">
                    <a:srgbClr val="56901C"/>
                  </a:gs>
                </a:gsLst>
                <a:path path="circle">
                  <a:fillToRect l="50000" t="50000" r="50000" b="50000"/>
                </a:path>
                <a:tileRect/>
              </a:gradFill>
              <a:ln w="508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6615044" y="1243820"/>
                <a:ext cx="1192534" cy="26491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800" b="1" dirty="0" smtClean="0">
                    <a:solidFill>
                      <a:srgbClr val="65B131">
                        <a:alpha val="64000"/>
                      </a:srgbClr>
                    </a:solidFill>
                    <a:latin typeface="+mj-lt"/>
                    <a:cs typeface="Arial" pitchFamily="34" charset="0"/>
                  </a:rPr>
                  <a:t>3</a:t>
                </a:r>
                <a:endParaRPr lang="en-US" sz="11800" b="1" dirty="0">
                  <a:solidFill>
                    <a:srgbClr val="65B131">
                      <a:alpha val="64000"/>
                    </a:srgbClr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90" name="Oval 20"/>
              <p:cNvSpPr/>
              <p:nvPr/>
            </p:nvSpPr>
            <p:spPr>
              <a:xfrm>
                <a:off x="6466685" y="1652532"/>
                <a:ext cx="1548839" cy="1267067"/>
              </a:xfrm>
              <a:prstGeom prst="ellipse">
                <a:avLst/>
              </a:prstGeom>
              <a:gradFill flip="none" rotWithShape="1">
                <a:gsLst>
                  <a:gs pos="63000">
                    <a:schemeClr val="bg1">
                      <a:alpha val="7000"/>
                    </a:schemeClr>
                  </a:gs>
                  <a:gs pos="72000">
                    <a:schemeClr val="bg1">
                      <a:alpha val="15000"/>
                    </a:schemeClr>
                  </a:gs>
                  <a:gs pos="91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4593798" y="1433498"/>
              <a:ext cx="1351936" cy="857256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3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300" b="1" spc="60" dirty="0" smtClean="0">
                  <a:solidFill>
                    <a:schemeClr val="bg1"/>
                  </a:solidFill>
                </a:rPr>
                <a:t>公众网络</a:t>
              </a:r>
              <a:endParaRPr lang="en-US" altLang="zh-CN" sz="4300" b="1" spc="60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4300" b="1" spc="60" dirty="0" smtClean="0">
                  <a:solidFill>
                    <a:schemeClr val="bg1"/>
                  </a:solidFill>
                </a:rPr>
                <a:t>票选</a:t>
              </a:r>
              <a:r>
                <a:rPr lang="en-US" altLang="zh-CN" sz="4300" b="1" spc="60" dirty="0" smtClean="0">
                  <a:solidFill>
                    <a:schemeClr val="bg1"/>
                  </a:solidFill>
                </a:rPr>
                <a:t>20</a:t>
              </a:r>
              <a:r>
                <a:rPr lang="zh-CN" altLang="en-US" sz="4300" b="1" spc="60" dirty="0" smtClean="0">
                  <a:solidFill>
                    <a:schemeClr val="bg1"/>
                  </a:solidFill>
                </a:rPr>
                <a:t>强</a:t>
              </a:r>
              <a:endParaRPr lang="en-US" altLang="zh-CN" sz="4300" b="1" spc="60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4300" spc="60" dirty="0" smtClean="0">
                  <a:solidFill>
                    <a:schemeClr val="bg1"/>
                  </a:solidFill>
                </a:rPr>
                <a:t>5/30-6/5</a:t>
              </a:r>
              <a:endParaRPr lang="en-US" sz="4300" spc="6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105"/>
          <p:cNvGrpSpPr/>
          <p:nvPr/>
        </p:nvGrpSpPr>
        <p:grpSpPr>
          <a:xfrm>
            <a:off x="6627387" y="799728"/>
            <a:ext cx="1440312" cy="1938477"/>
            <a:chOff x="5545381" y="3230746"/>
            <a:chExt cx="1741263" cy="2343518"/>
          </a:xfrm>
        </p:grpSpPr>
        <p:grpSp>
          <p:nvGrpSpPr>
            <p:cNvPr id="9" name="组合 99"/>
            <p:cNvGrpSpPr/>
            <p:nvPr/>
          </p:nvGrpSpPr>
          <p:grpSpPr>
            <a:xfrm>
              <a:off x="5545381" y="3230746"/>
              <a:ext cx="1741263" cy="2343518"/>
              <a:chOff x="785786" y="1214422"/>
              <a:chExt cx="2012401" cy="2708434"/>
            </a:xfrm>
          </p:grpSpPr>
          <p:sp>
            <p:nvSpPr>
              <p:cNvPr id="101" name="Oval 5"/>
              <p:cNvSpPr/>
              <p:nvPr/>
            </p:nvSpPr>
            <p:spPr>
              <a:xfrm>
                <a:off x="785786" y="1594672"/>
                <a:ext cx="2012401" cy="2012401"/>
              </a:xfrm>
              <a:prstGeom prst="ellipse">
                <a:avLst/>
              </a:prstGeom>
              <a:solidFill>
                <a:srgbClr val="0070C0"/>
              </a:solidFill>
              <a:ln w="825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1137317" y="1214422"/>
                <a:ext cx="1192534" cy="2708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8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+mj-lt"/>
                    <a:cs typeface="Arial" pitchFamily="34" charset="0"/>
                  </a:rPr>
                  <a:t>4</a:t>
                </a:r>
                <a:endParaRPr lang="en-US" sz="118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103" name="Oval 18"/>
              <p:cNvSpPr/>
              <p:nvPr/>
            </p:nvSpPr>
            <p:spPr>
              <a:xfrm>
                <a:off x="1025748" y="1639808"/>
                <a:ext cx="1548839" cy="1267067"/>
              </a:xfrm>
              <a:prstGeom prst="ellipse">
                <a:avLst/>
              </a:prstGeom>
              <a:gradFill flip="none" rotWithShape="1">
                <a:gsLst>
                  <a:gs pos="63000">
                    <a:schemeClr val="bg1">
                      <a:alpha val="7000"/>
                    </a:schemeClr>
                  </a:gs>
                  <a:gs pos="72000">
                    <a:schemeClr val="bg1">
                      <a:alpha val="15000"/>
                    </a:schemeClr>
                  </a:gs>
                  <a:gs pos="91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4" name="TextBox 103"/>
            <p:cNvSpPr txBox="1"/>
            <p:nvPr/>
          </p:nvSpPr>
          <p:spPr>
            <a:xfrm>
              <a:off x="5597360" y="4000505"/>
              <a:ext cx="1634421" cy="928694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spc="60" dirty="0" smtClean="0">
                  <a:solidFill>
                    <a:schemeClr val="bg1"/>
                  </a:solidFill>
                </a:rPr>
                <a:t>十佳歌手賽</a:t>
              </a:r>
              <a:r>
                <a:rPr lang="en-US" altLang="zh-CN" sz="1400" spc="60" dirty="0" smtClean="0">
                  <a:solidFill>
                    <a:schemeClr val="bg1"/>
                  </a:solidFill>
                </a:rPr>
                <a:t>6/9</a:t>
              </a:r>
              <a:endParaRPr lang="en-US" sz="1600" spc="6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109"/>
          <p:cNvGrpSpPr/>
          <p:nvPr/>
        </p:nvGrpSpPr>
        <p:grpSpPr>
          <a:xfrm>
            <a:off x="6572264" y="4705233"/>
            <a:ext cx="1500197" cy="1938477"/>
            <a:chOff x="5492034" y="3316471"/>
            <a:chExt cx="1813661" cy="2343518"/>
          </a:xfrm>
        </p:grpSpPr>
        <p:grpSp>
          <p:nvGrpSpPr>
            <p:cNvPr id="11" name="组合 99"/>
            <p:cNvGrpSpPr/>
            <p:nvPr/>
          </p:nvGrpSpPr>
          <p:grpSpPr>
            <a:xfrm>
              <a:off x="5545381" y="3316471"/>
              <a:ext cx="1741263" cy="2343518"/>
              <a:chOff x="785786" y="1313494"/>
              <a:chExt cx="2012401" cy="2708434"/>
            </a:xfrm>
          </p:grpSpPr>
          <p:sp>
            <p:nvSpPr>
              <p:cNvPr id="113" name="Oval 5"/>
              <p:cNvSpPr/>
              <p:nvPr/>
            </p:nvSpPr>
            <p:spPr>
              <a:xfrm>
                <a:off x="785786" y="1594672"/>
                <a:ext cx="2012401" cy="2012401"/>
              </a:xfrm>
              <a:prstGeom prst="ellipse">
                <a:avLst/>
              </a:prstGeom>
              <a:solidFill>
                <a:srgbClr val="FFC000"/>
              </a:solidFill>
              <a:ln w="825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1192358" y="1313494"/>
                <a:ext cx="1192534" cy="2708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800" b="1" dirty="0" smtClean="0">
                    <a:solidFill>
                      <a:srgbClr val="FF9933"/>
                    </a:solidFill>
                    <a:latin typeface="+mj-lt"/>
                    <a:cs typeface="Arial" pitchFamily="34" charset="0"/>
                  </a:rPr>
                  <a:t>5</a:t>
                </a:r>
                <a:endParaRPr lang="en-US" sz="11800" b="1" dirty="0">
                  <a:solidFill>
                    <a:srgbClr val="FF9933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115" name="Oval 18"/>
              <p:cNvSpPr/>
              <p:nvPr/>
            </p:nvSpPr>
            <p:spPr>
              <a:xfrm>
                <a:off x="1025748" y="1639808"/>
                <a:ext cx="1548839" cy="1267067"/>
              </a:xfrm>
              <a:prstGeom prst="ellipse">
                <a:avLst/>
              </a:prstGeom>
              <a:gradFill flip="none" rotWithShape="1">
                <a:gsLst>
                  <a:gs pos="63000">
                    <a:schemeClr val="bg1">
                      <a:alpha val="7000"/>
                    </a:schemeClr>
                  </a:gs>
                  <a:gs pos="72000">
                    <a:schemeClr val="bg1">
                      <a:alpha val="15000"/>
                    </a:schemeClr>
                  </a:gs>
                  <a:gs pos="91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2" name="TextBox 111"/>
            <p:cNvSpPr txBox="1"/>
            <p:nvPr/>
          </p:nvSpPr>
          <p:spPr>
            <a:xfrm>
              <a:off x="5492034" y="4000505"/>
              <a:ext cx="1813661" cy="928695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b="1" spc="60" dirty="0" smtClean="0">
                  <a:solidFill>
                    <a:schemeClr val="bg1"/>
                  </a:solidFill>
                </a:rPr>
                <a:t>在翼起</a:t>
              </a:r>
              <a:endParaRPr lang="en-US" altLang="zh-CN" sz="1600" b="1" spc="6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400" b="1" spc="60" dirty="0" smtClean="0">
                  <a:solidFill>
                    <a:schemeClr val="bg1"/>
                  </a:solidFill>
                </a:rPr>
                <a:t>五周年网络歌会</a:t>
              </a:r>
              <a:endParaRPr lang="en-US" altLang="zh-CN" sz="1400" b="1" spc="6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1400" spc="60" dirty="0" smtClean="0">
                  <a:solidFill>
                    <a:schemeClr val="bg1"/>
                  </a:solidFill>
                </a:rPr>
                <a:t>8</a:t>
              </a:r>
              <a:r>
                <a:rPr lang="zh-CN" altLang="en-US" sz="1400" spc="60" dirty="0" smtClean="0">
                  <a:solidFill>
                    <a:schemeClr val="bg1"/>
                  </a:solidFill>
                </a:rPr>
                <a:t>月底</a:t>
              </a:r>
              <a:endParaRPr lang="en-US" sz="1600" spc="6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51"/>
          <p:cNvGrpSpPr/>
          <p:nvPr/>
        </p:nvGrpSpPr>
        <p:grpSpPr>
          <a:xfrm>
            <a:off x="1071538" y="4633795"/>
            <a:ext cx="1440312" cy="1938477"/>
            <a:chOff x="2806170" y="2863445"/>
            <a:chExt cx="1440312" cy="1938477"/>
          </a:xfrm>
        </p:grpSpPr>
        <p:grpSp>
          <p:nvGrpSpPr>
            <p:cNvPr id="13" name="组合 125"/>
            <p:cNvGrpSpPr/>
            <p:nvPr/>
          </p:nvGrpSpPr>
          <p:grpSpPr>
            <a:xfrm>
              <a:off x="2806170" y="2863445"/>
              <a:ext cx="1440312" cy="1938477"/>
              <a:chOff x="785786" y="1214422"/>
              <a:chExt cx="2012401" cy="2708434"/>
            </a:xfrm>
          </p:grpSpPr>
          <p:sp>
            <p:nvSpPr>
              <p:cNvPr id="127" name="Oval 5"/>
              <p:cNvSpPr/>
              <p:nvPr/>
            </p:nvSpPr>
            <p:spPr>
              <a:xfrm>
                <a:off x="785786" y="1594672"/>
                <a:ext cx="2012401" cy="2012401"/>
              </a:xfrm>
              <a:prstGeom prst="ellipse">
                <a:avLst/>
              </a:prstGeom>
              <a:gradFill flip="none" rotWithShape="1">
                <a:gsLst>
                  <a:gs pos="0">
                    <a:srgbClr val="F39C29"/>
                  </a:gs>
                  <a:gs pos="50000">
                    <a:srgbClr val="F7931D"/>
                  </a:gs>
                  <a:gs pos="100000">
                    <a:srgbClr val="FF6600"/>
                  </a:gs>
                </a:gsLst>
                <a:path path="circle">
                  <a:fillToRect l="50000" t="50000" r="50000" b="50000"/>
                </a:path>
                <a:tileRect/>
              </a:gradFill>
              <a:ln w="825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1137317" y="1214422"/>
                <a:ext cx="1192534" cy="2708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800" b="1" dirty="0" smtClean="0">
                    <a:solidFill>
                      <a:srgbClr val="F26200">
                        <a:alpha val="40000"/>
                      </a:srgbClr>
                    </a:solidFill>
                    <a:latin typeface="+mj-lt"/>
                    <a:cs typeface="Arial" pitchFamily="34" charset="0"/>
                  </a:rPr>
                  <a:t>7</a:t>
                </a:r>
                <a:endParaRPr lang="en-US" sz="11800" b="1" dirty="0">
                  <a:solidFill>
                    <a:srgbClr val="F26200">
                      <a:alpha val="40000"/>
                    </a:srgbClr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129" name="Oval 18"/>
              <p:cNvSpPr/>
              <p:nvPr/>
            </p:nvSpPr>
            <p:spPr>
              <a:xfrm>
                <a:off x="1025748" y="1639808"/>
                <a:ext cx="1548839" cy="1267067"/>
              </a:xfrm>
              <a:prstGeom prst="ellipse">
                <a:avLst/>
              </a:prstGeom>
              <a:gradFill flip="none" rotWithShape="1">
                <a:gsLst>
                  <a:gs pos="63000">
                    <a:schemeClr val="bg1">
                      <a:alpha val="7000"/>
                    </a:schemeClr>
                  </a:gs>
                  <a:gs pos="72000">
                    <a:schemeClr val="bg1">
                      <a:alpha val="15000"/>
                    </a:schemeClr>
                  </a:gs>
                  <a:gs pos="91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30" name="TextBox 129"/>
            <p:cNvSpPr txBox="1"/>
            <p:nvPr/>
          </p:nvSpPr>
          <p:spPr>
            <a:xfrm>
              <a:off x="2849165" y="3623621"/>
              <a:ext cx="1351936" cy="47832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spc="60" dirty="0" smtClean="0">
                  <a:solidFill>
                    <a:schemeClr val="bg1"/>
                  </a:solidFill>
                </a:rPr>
                <a:t>夺冠晋级赛</a:t>
              </a:r>
              <a:endParaRPr lang="en-US" altLang="zh-CN" sz="1600" b="1" spc="60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600" spc="60" dirty="0" smtClean="0">
                  <a:solidFill>
                    <a:schemeClr val="bg1"/>
                  </a:solidFill>
                </a:rPr>
                <a:t>9</a:t>
              </a:r>
              <a:r>
                <a:rPr lang="zh-CN" altLang="en-US" sz="1600" spc="60" dirty="0" smtClean="0">
                  <a:solidFill>
                    <a:schemeClr val="bg1"/>
                  </a:solidFill>
                </a:rPr>
                <a:t>月中</a:t>
              </a:r>
              <a:endParaRPr lang="en-US" sz="1600" spc="6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71"/>
          <p:cNvGrpSpPr/>
          <p:nvPr/>
        </p:nvGrpSpPr>
        <p:grpSpPr>
          <a:xfrm>
            <a:off x="4857752" y="4676193"/>
            <a:ext cx="1440312" cy="1896079"/>
            <a:chOff x="4578901" y="2717747"/>
            <a:chExt cx="1440312" cy="1896079"/>
          </a:xfrm>
        </p:grpSpPr>
        <p:grpSp>
          <p:nvGrpSpPr>
            <p:cNvPr id="15" name="组合 130"/>
            <p:cNvGrpSpPr/>
            <p:nvPr/>
          </p:nvGrpSpPr>
          <p:grpSpPr>
            <a:xfrm>
              <a:off x="4578901" y="2717747"/>
              <a:ext cx="1440312" cy="1896079"/>
              <a:chOff x="3506254" y="1248155"/>
              <a:chExt cx="2012401" cy="2649196"/>
            </a:xfrm>
          </p:grpSpPr>
          <p:grpSp>
            <p:nvGrpSpPr>
              <p:cNvPr id="16" name="组合 91"/>
              <p:cNvGrpSpPr/>
              <p:nvPr/>
            </p:nvGrpSpPr>
            <p:grpSpPr>
              <a:xfrm>
                <a:off x="3506254" y="1571612"/>
                <a:ext cx="2012401" cy="2012401"/>
                <a:chOff x="3543300" y="1946209"/>
                <a:chExt cx="2057400" cy="2057400"/>
              </a:xfrm>
            </p:grpSpPr>
            <p:sp>
              <p:nvSpPr>
                <p:cNvPr id="134" name="Oval 3"/>
                <p:cNvSpPr/>
                <p:nvPr/>
              </p:nvSpPr>
              <p:spPr>
                <a:xfrm>
                  <a:off x="3543300" y="1946209"/>
                  <a:ext cx="2057400" cy="2057400"/>
                </a:xfrm>
                <a:prstGeom prst="ellipse">
                  <a:avLst/>
                </a:prstGeom>
                <a:gradFill>
                  <a:gsLst>
                    <a:gs pos="0">
                      <a:srgbClr val="00B0F0"/>
                    </a:gs>
                    <a:gs pos="50000">
                      <a:srgbClr val="399ECB"/>
                    </a:gs>
                    <a:gs pos="100000">
                      <a:srgbClr val="0077D0"/>
                    </a:gs>
                  </a:gsLst>
                  <a:path path="circle">
                    <a:fillToRect l="50000" t="50000" r="50000" b="50000"/>
                  </a:path>
                </a:gradFill>
                <a:ln w="825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5" name="Oval 19"/>
                <p:cNvSpPr/>
                <p:nvPr/>
              </p:nvSpPr>
              <p:spPr>
                <a:xfrm>
                  <a:off x="3581400" y="1988634"/>
                  <a:ext cx="1905000" cy="1592766"/>
                </a:xfrm>
                <a:prstGeom prst="ellipse">
                  <a:avLst/>
                </a:prstGeom>
                <a:gradFill flip="none" rotWithShape="1">
                  <a:gsLst>
                    <a:gs pos="63000">
                      <a:schemeClr val="bg1">
                        <a:alpha val="7000"/>
                      </a:schemeClr>
                    </a:gs>
                    <a:gs pos="72000">
                      <a:schemeClr val="bg1">
                        <a:alpha val="15000"/>
                      </a:schemeClr>
                    </a:gs>
                    <a:gs pos="91000">
                      <a:schemeClr val="bg1">
                        <a:alpha val="28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dirty="0"/>
                </a:p>
              </p:txBody>
            </p:sp>
          </p:grpSp>
          <p:sp>
            <p:nvSpPr>
              <p:cNvPr id="133" name="TextBox 132"/>
              <p:cNvSpPr txBox="1"/>
              <p:nvPr/>
            </p:nvSpPr>
            <p:spPr>
              <a:xfrm>
                <a:off x="3916188" y="1248155"/>
                <a:ext cx="1164724" cy="26491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800" b="1" dirty="0" smtClean="0">
                    <a:solidFill>
                      <a:srgbClr val="2A7A9E">
                        <a:alpha val="40000"/>
                      </a:srgbClr>
                    </a:solidFill>
                    <a:latin typeface="+mj-lt"/>
                    <a:cs typeface="Arial" pitchFamily="34" charset="0"/>
                  </a:rPr>
                  <a:t>6</a:t>
                </a:r>
                <a:endParaRPr lang="en-US" sz="11800" b="1" dirty="0">
                  <a:solidFill>
                    <a:srgbClr val="2A7A9E">
                      <a:alpha val="40000"/>
                    </a:srgbClr>
                  </a:solidFill>
                  <a:latin typeface="+mj-lt"/>
                  <a:cs typeface="Arial" pitchFamily="34" charset="0"/>
                </a:endParaRPr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>
              <a:off x="4619905" y="3214686"/>
              <a:ext cx="1351936" cy="928694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400" b="1" spc="60" dirty="0" smtClean="0">
                  <a:solidFill>
                    <a:schemeClr val="bg1"/>
                  </a:solidFill>
                </a:rPr>
                <a:t>秋促</a:t>
              </a:r>
              <a:endParaRPr lang="en-US" altLang="zh-CN" sz="6400" b="1" spc="60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6400" b="1" spc="60" dirty="0" smtClean="0">
                  <a:solidFill>
                    <a:schemeClr val="bg1"/>
                  </a:solidFill>
                </a:rPr>
                <a:t>校园巡唱</a:t>
              </a:r>
              <a:endParaRPr lang="en-US" altLang="zh-CN" sz="6400" b="1" spc="60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70000"/>
                </a:lnSpc>
              </a:pPr>
              <a:r>
                <a:rPr lang="en-US" altLang="zh-CN" sz="5600" spc="60" dirty="0" smtClean="0">
                  <a:solidFill>
                    <a:schemeClr val="bg1"/>
                  </a:solidFill>
                </a:rPr>
                <a:t>9</a:t>
              </a:r>
              <a:r>
                <a:rPr lang="zh-CN" altLang="en-US" sz="5600" spc="60" dirty="0" smtClean="0">
                  <a:solidFill>
                    <a:schemeClr val="bg1"/>
                  </a:solidFill>
                </a:rPr>
                <a:t>月初</a:t>
              </a:r>
              <a:endParaRPr lang="en-US" sz="5600" spc="6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47"/>
          <p:cNvGrpSpPr/>
          <p:nvPr/>
        </p:nvGrpSpPr>
        <p:grpSpPr>
          <a:xfrm>
            <a:off x="2978578" y="4643446"/>
            <a:ext cx="1440312" cy="1896079"/>
            <a:chOff x="357158" y="3214686"/>
            <a:chExt cx="1741263" cy="2292261"/>
          </a:xfrm>
        </p:grpSpPr>
        <p:grpSp>
          <p:nvGrpSpPr>
            <p:cNvPr id="18" name="组合 136"/>
            <p:cNvGrpSpPr/>
            <p:nvPr/>
          </p:nvGrpSpPr>
          <p:grpSpPr>
            <a:xfrm>
              <a:off x="357158" y="3214686"/>
              <a:ext cx="1741263" cy="2292261"/>
              <a:chOff x="6226723" y="1243820"/>
              <a:chExt cx="2012401" cy="2649196"/>
            </a:xfrm>
          </p:grpSpPr>
          <p:sp>
            <p:nvSpPr>
              <p:cNvPr id="138" name="Oval 4"/>
              <p:cNvSpPr/>
              <p:nvPr/>
            </p:nvSpPr>
            <p:spPr>
              <a:xfrm>
                <a:off x="6226723" y="1601944"/>
                <a:ext cx="2012401" cy="2012401"/>
              </a:xfrm>
              <a:prstGeom prst="ellipse">
                <a:avLst/>
              </a:prstGeom>
              <a:gradFill flip="none" rotWithShape="1">
                <a:gsLst>
                  <a:gs pos="5000">
                    <a:srgbClr val="84D830"/>
                  </a:gs>
                  <a:gs pos="48000">
                    <a:srgbClr val="7BCF27"/>
                  </a:gs>
                  <a:gs pos="100000">
                    <a:srgbClr val="56901C"/>
                  </a:gs>
                </a:gsLst>
                <a:path path="circle">
                  <a:fillToRect l="50000" t="50000" r="50000" b="50000"/>
                </a:path>
                <a:tileRect/>
              </a:gradFill>
              <a:ln w="508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9" name="TextBox 138"/>
              <p:cNvSpPr txBox="1"/>
              <p:nvPr/>
            </p:nvSpPr>
            <p:spPr>
              <a:xfrm>
                <a:off x="6615044" y="1243820"/>
                <a:ext cx="1192534" cy="26491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800" b="1" dirty="0" smtClean="0">
                    <a:solidFill>
                      <a:srgbClr val="65B131">
                        <a:alpha val="64000"/>
                      </a:srgbClr>
                    </a:solidFill>
                    <a:latin typeface="+mj-lt"/>
                    <a:cs typeface="Arial" pitchFamily="34" charset="0"/>
                  </a:rPr>
                  <a:t>8</a:t>
                </a:r>
                <a:endParaRPr lang="en-US" sz="11800" b="1" dirty="0">
                  <a:solidFill>
                    <a:srgbClr val="65B131">
                      <a:alpha val="64000"/>
                    </a:srgbClr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140" name="Oval 20"/>
              <p:cNvSpPr/>
              <p:nvPr/>
            </p:nvSpPr>
            <p:spPr>
              <a:xfrm>
                <a:off x="6466685" y="1652532"/>
                <a:ext cx="1548839" cy="1267067"/>
              </a:xfrm>
              <a:prstGeom prst="ellipse">
                <a:avLst/>
              </a:prstGeom>
              <a:gradFill flip="none" rotWithShape="1">
                <a:gsLst>
                  <a:gs pos="63000">
                    <a:schemeClr val="bg1">
                      <a:alpha val="7000"/>
                    </a:schemeClr>
                  </a:gs>
                  <a:gs pos="72000">
                    <a:schemeClr val="bg1">
                      <a:alpha val="15000"/>
                    </a:schemeClr>
                  </a:gs>
                  <a:gs pos="91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430968" y="3929065"/>
              <a:ext cx="1634421" cy="1064997"/>
            </a:xfrm>
            <a:prstGeom prst="rect">
              <a:avLst/>
            </a:prstGeom>
            <a:noFill/>
          </p:spPr>
          <p:txBody>
            <a:bodyPr wrap="square" rtlCol="0">
              <a:normAutofit fontScale="70000" lnSpcReduction="20000"/>
            </a:bodyPr>
            <a:lstStyle/>
            <a:p>
              <a:pPr algn="ctr">
                <a:lnSpc>
                  <a:spcPct val="170000"/>
                </a:lnSpc>
              </a:pPr>
              <a:r>
                <a:rPr lang="zh-CN" altLang="en-US" sz="2300" b="1" spc="60" dirty="0" smtClean="0">
                  <a:solidFill>
                    <a:schemeClr val="bg1"/>
                  </a:solidFill>
                </a:rPr>
                <a:t>全国总决赛</a:t>
              </a:r>
              <a:endParaRPr lang="en-US" altLang="zh-CN" sz="2300" b="1" spc="60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70000"/>
                </a:lnSpc>
              </a:pPr>
              <a:r>
                <a:rPr lang="en-US" altLang="zh-CN" spc="60" dirty="0" smtClean="0">
                  <a:solidFill>
                    <a:schemeClr val="bg1"/>
                  </a:solidFill>
                </a:rPr>
                <a:t>11</a:t>
              </a:r>
              <a:r>
                <a:rPr lang="zh-CN" altLang="en-US" spc="60" dirty="0" smtClean="0">
                  <a:solidFill>
                    <a:schemeClr val="bg1"/>
                  </a:solidFill>
                </a:rPr>
                <a:t>月</a:t>
              </a:r>
              <a:endParaRPr lang="en-US" spc="60" dirty="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全程网络直播合作</a:t>
            </a:r>
            <a:endParaRPr lang="en-US" altLang="zh-CN" sz="2400" b="1" dirty="0" smtClean="0"/>
          </a:p>
        </p:txBody>
      </p:sp>
      <p:pic>
        <p:nvPicPr>
          <p:cNvPr id="12" name="Picture 2" descr="C:\Users\alexhe\Desktop\QQ截图20160413141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4496138" cy="2786082"/>
          </a:xfrm>
          <a:prstGeom prst="rect">
            <a:avLst/>
          </a:prstGeom>
          <a:noFill/>
        </p:spPr>
      </p:pic>
      <p:grpSp>
        <p:nvGrpSpPr>
          <p:cNvPr id="2" name="组合 12"/>
          <p:cNvGrpSpPr/>
          <p:nvPr/>
        </p:nvGrpSpPr>
        <p:grpSpPr>
          <a:xfrm>
            <a:off x="571472" y="928670"/>
            <a:ext cx="3000396" cy="516118"/>
            <a:chOff x="5286380" y="5929330"/>
            <a:chExt cx="3000396" cy="516118"/>
          </a:xfrm>
        </p:grpSpPr>
        <p:sp>
          <p:nvSpPr>
            <p:cNvPr id="14" name="矩形 13"/>
            <p:cNvSpPr/>
            <p:nvPr/>
          </p:nvSpPr>
          <p:spPr>
            <a:xfrm>
              <a:off x="5286380" y="5929330"/>
              <a:ext cx="3000396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Picture 5" descr="C:\Users\alexhe\Desktop\2016校园好声音招标\方案图片素材\1_0302120255CA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29256" y="5929330"/>
              <a:ext cx="1000132" cy="516118"/>
            </a:xfrm>
            <a:prstGeom prst="rect">
              <a:avLst/>
            </a:prstGeom>
            <a:noFill/>
          </p:spPr>
        </p:pic>
        <p:sp>
          <p:nvSpPr>
            <p:cNvPr id="16" name="矩形 15"/>
            <p:cNvSpPr/>
            <p:nvPr/>
          </p:nvSpPr>
          <p:spPr>
            <a:xfrm>
              <a:off x="6429388" y="6000768"/>
              <a:ext cx="1785950" cy="4154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rgbClr val="002060"/>
                  </a:solidFill>
                </a:rPr>
                <a:t>大赛官方网络直播间</a:t>
              </a:r>
              <a:endParaRPr lang="en-US" altLang="zh-CN" sz="1400" b="1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77826" name="Picture 2" descr="C:\Users\alexhe\Desktop\5237205577521992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1571612"/>
            <a:ext cx="2563721" cy="4564066"/>
          </a:xfrm>
          <a:prstGeom prst="rect">
            <a:avLst/>
          </a:prstGeom>
          <a:noFill/>
        </p:spPr>
      </p:pic>
      <p:pic>
        <p:nvPicPr>
          <p:cNvPr id="77827" name="Picture 3" descr="C:\Users\alexhe\Desktop\2016校园好声音招标\方案图片素材\u=1392322371,3446331491&amp;fm=21&amp;gp=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1000108"/>
            <a:ext cx="500066" cy="500066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6429388" y="1028002"/>
            <a:ext cx="1785950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02060"/>
                </a:solidFill>
              </a:rPr>
              <a:t>上海电信 播播直播</a:t>
            </a:r>
            <a:endParaRPr lang="en-US" altLang="zh-CN" sz="1400" b="1" dirty="0" smtClean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48" y="4786322"/>
            <a:ext cx="4357718" cy="58477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002060"/>
                </a:solidFill>
              </a:rPr>
              <a:t>5</a:t>
            </a:r>
            <a:r>
              <a:rPr lang="zh-CN" altLang="en-US" sz="1600" dirty="0" smtClean="0">
                <a:solidFill>
                  <a:srgbClr val="002060"/>
                </a:solidFill>
              </a:rPr>
              <a:t>月</a:t>
            </a:r>
            <a:r>
              <a:rPr lang="en-US" altLang="zh-CN" sz="1600" dirty="0" smtClean="0">
                <a:solidFill>
                  <a:srgbClr val="002060"/>
                </a:solidFill>
              </a:rPr>
              <a:t>9</a:t>
            </a:r>
            <a:r>
              <a:rPr lang="zh-CN" altLang="en-US" sz="1600" dirty="0" smtClean="0">
                <a:solidFill>
                  <a:srgbClr val="002060"/>
                </a:solidFill>
              </a:rPr>
              <a:t>日</a:t>
            </a:r>
            <a:r>
              <a:rPr lang="en-US" altLang="zh-CN" sz="1600" dirty="0" smtClean="0">
                <a:solidFill>
                  <a:srgbClr val="002060"/>
                </a:solidFill>
              </a:rPr>
              <a:t>~6</a:t>
            </a:r>
            <a:r>
              <a:rPr lang="zh-CN" altLang="en-US" sz="1600" dirty="0" smtClean="0">
                <a:solidFill>
                  <a:srgbClr val="002060"/>
                </a:solidFill>
              </a:rPr>
              <a:t>月</a:t>
            </a:r>
            <a:r>
              <a:rPr lang="en-US" altLang="zh-CN" sz="1600" dirty="0" smtClean="0">
                <a:solidFill>
                  <a:srgbClr val="002060"/>
                </a:solidFill>
              </a:rPr>
              <a:t>9</a:t>
            </a:r>
            <a:r>
              <a:rPr lang="zh-CN" altLang="en-US" sz="1600" dirty="0" smtClean="0">
                <a:solidFill>
                  <a:srgbClr val="002060"/>
                </a:solidFill>
              </a:rPr>
              <a:t>日 </a:t>
            </a:r>
            <a:endParaRPr lang="en-US" altLang="zh-CN" sz="1600" dirty="0" smtClean="0">
              <a:solidFill>
                <a:srgbClr val="002060"/>
              </a:solidFill>
            </a:endParaRPr>
          </a:p>
          <a:p>
            <a:r>
              <a:rPr lang="zh-CN" altLang="en-US" sz="1600" dirty="0" smtClean="0">
                <a:solidFill>
                  <a:srgbClr val="002060"/>
                </a:solidFill>
              </a:rPr>
              <a:t>全程开设直播节目，全程直播比赛</a:t>
            </a:r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【C】</a:t>
            </a:r>
            <a:r>
              <a:rPr lang="zh-CN" altLang="en-US" sz="2400" b="1" dirty="0" smtClean="0"/>
              <a:t>电台宣传及合作</a:t>
            </a:r>
            <a:endParaRPr lang="en-US" altLang="zh-CN" sz="2400" b="1" dirty="0" smtClean="0"/>
          </a:p>
        </p:txBody>
      </p:sp>
      <p:pic>
        <p:nvPicPr>
          <p:cNvPr id="17" name="图片 2" descr="160935624060834379196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00108"/>
            <a:ext cx="1357322" cy="81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785786" y="2071678"/>
          <a:ext cx="7000924" cy="257176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792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57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68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59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742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7830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8143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1600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98941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套装广告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-5</a:t>
                      </a: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长度：</a:t>
                      </a:r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秒</a:t>
                      </a: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每天持续播报</a:t>
                      </a: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925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双整点播报</a:t>
                      </a:r>
                      <a:endParaRPr lang="en-US" altLang="zh-CN" sz="12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（共</a:t>
                      </a:r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  <a:r>
                        <a:rPr lang="zh-CN" altLang="en-US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次）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10:00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12:00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14:00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16:00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18:00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20:00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itchFamily="34" charset="-122"/>
                          <a:ea typeface="微软雅黑" pitchFamily="34" charset="-122"/>
                        </a:rPr>
                        <a:t>22:00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5908">
                <a:tc gridSpan="8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9258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“五花八问”栏目</a:t>
                      </a:r>
                      <a:endParaRPr lang="en-US" altLang="zh-CN" sz="1200" b="1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小单元特别冠名</a:t>
                      </a:r>
                      <a:endParaRPr lang="zh-CN" altLang="en-US" sz="12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r>
                        <a:rPr lang="zh-CN" altLang="en-US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  <a:r>
                        <a:rPr lang="zh-CN" altLang="en-US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r>
                        <a:rPr lang="en-US" altLang="zh-CN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-5</a:t>
                      </a:r>
                      <a:r>
                        <a:rPr lang="zh-CN" altLang="en-US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  <a:r>
                        <a:rPr lang="zh-CN" altLang="en-US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工作日播报，双休日停歇</a:t>
                      </a:r>
                      <a:endParaRPr lang="en-US" altLang="zh-CN" sz="1200" b="1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200" b="1" dirty="0" smtClean="0">
                          <a:latin typeface="微软雅黑" pitchFamily="34" charset="-122"/>
                          <a:ea typeface="微软雅黑" pitchFamily="34" charset="-122"/>
                        </a:rPr>
                        <a:t>持续三星期</a:t>
                      </a:r>
                      <a:endParaRPr lang="zh-CN" altLang="en-US" sz="1200" b="1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5908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五花八问播出时段</a:t>
                      </a:r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每晚 </a:t>
                      </a:r>
                      <a:r>
                        <a:rPr lang="en-US" altLang="zh-CN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19:00-20:00</a:t>
                      </a:r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7498">
                <a:tc rowSpan="3" gridSpan="2">
                  <a:txBody>
                    <a:bodyPr/>
                    <a:lstStyle/>
                    <a:p>
                      <a:pPr algn="ctr"/>
                      <a:endParaRPr lang="en-US" altLang="zh-CN" sz="11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endParaRPr lang="en-US" altLang="zh-CN" sz="11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小单元“极速</a:t>
                      </a:r>
                      <a:r>
                        <a:rPr lang="en-US" altLang="zh-CN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  <a:r>
                        <a:rPr lang="zh-CN" altLang="en-US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秒”冠名</a:t>
                      </a:r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rowSpan="3"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例：本栏目由“天翼飞</a:t>
                      </a:r>
                      <a:r>
                        <a:rPr lang="en-US" altLang="zh-CN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Young</a:t>
                      </a:r>
                      <a:r>
                        <a:rPr lang="zh-CN" altLang="en-US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上海校园歌手大赛”特约冠名播出</a:t>
                      </a:r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7498">
                <a:tc gridSpan="2" vMerge="1">
                  <a:txBody>
                    <a:bodyPr/>
                    <a:lstStyle/>
                    <a:p>
                      <a:endParaRPr lang="zh-CN" altLang="en-US" sz="11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单元节目内另包含一条</a:t>
                      </a:r>
                      <a:r>
                        <a:rPr lang="en-US" altLang="zh-CN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  <a:r>
                        <a:rPr lang="zh-CN" altLang="en-US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秒广告宣传口播内容</a:t>
                      </a:r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7498">
                <a:tc gridSpan="2" vMerge="1">
                  <a:txBody>
                    <a:bodyPr/>
                    <a:lstStyle/>
                    <a:p>
                      <a:endParaRPr lang="zh-CN" altLang="en-US" sz="110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sz="1100" dirty="0" smtClean="0">
                          <a:latin typeface="微软雅黑" pitchFamily="34" charset="-122"/>
                          <a:ea typeface="微软雅黑" pitchFamily="34" charset="-122"/>
                        </a:rPr>
                        <a:t>单元节目内适当介绍歌手大赛活动内容</a:t>
                      </a:r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9" marR="91439" marT="45715" marB="45715" anchor="ctr"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sz="11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2071670" y="928670"/>
            <a:ext cx="34290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媒体名称：驾车调频</a:t>
            </a:r>
            <a:r>
              <a:rPr lang="en-US" altLang="zh-CN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899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广播</a:t>
            </a:r>
            <a:r>
              <a:rPr lang="en-US" altLang="zh-CN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 FM89.9/AM792   </a:t>
            </a:r>
          </a:p>
          <a:p>
            <a:pPr eaLnBrk="1" hangingPunct="1"/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所属机构：上海人民广播电台 </a:t>
            </a:r>
          </a:p>
          <a:p>
            <a:pPr eaLnBrk="1" hangingPunct="1"/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收视覆盖：上海 </a:t>
            </a:r>
          </a:p>
          <a:p>
            <a:pPr eaLnBrk="1" hangingPunct="1"/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媒体定位：娱乐</a:t>
            </a:r>
            <a:r>
              <a:rPr lang="en-US" altLang="zh-CN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|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新闻 </a:t>
            </a:r>
          </a:p>
          <a:p>
            <a:pPr eaLnBrk="1" hangingPunct="1"/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内容定位：每天</a:t>
            </a:r>
            <a:r>
              <a:rPr lang="en-US" altLang="zh-CN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个小时滚动播出 </a:t>
            </a:r>
            <a:endParaRPr lang="en-US" altLang="zh-CN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2" descr="C:\Users\alexhe\Desktop\QQ截图20160314135801.jpg"/>
          <p:cNvPicPr>
            <a:picLocks noChangeAspect="1" noChangeArrowheads="1"/>
          </p:cNvPicPr>
          <p:nvPr/>
        </p:nvPicPr>
        <p:blipFill>
          <a:blip r:embed="rId4"/>
          <a:srcRect b="48375"/>
          <a:stretch>
            <a:fillRect/>
          </a:stretch>
        </p:blipFill>
        <p:spPr bwMode="auto">
          <a:xfrm>
            <a:off x="785786" y="4857760"/>
            <a:ext cx="6673850" cy="171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0" y="2564904"/>
            <a:ext cx="9144000" cy="136815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品牌植入营销计划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2016 </a:t>
            </a:r>
            <a:r>
              <a:rPr lang="zh-CN" altLang="en-US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天翼飞</a:t>
            </a:r>
            <a:r>
              <a: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上海校园歌手大赛</a:t>
            </a:r>
            <a:endParaRPr lang="zh-CN" altLang="en-US" sz="22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600" b="5597"/>
          <a:stretch>
            <a:fillRect/>
          </a:stretch>
        </p:blipFill>
        <p:spPr bwMode="auto">
          <a:xfrm>
            <a:off x="7596336" y="6166136"/>
            <a:ext cx="1368152" cy="69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2891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【A】</a:t>
            </a:r>
            <a:r>
              <a:rPr lang="zh-CN" altLang="en-US" sz="2400" b="1" dirty="0" smtClean="0"/>
              <a:t>校园海选 植入电信业务路演促销</a:t>
            </a:r>
            <a:endParaRPr lang="en-US" altLang="zh-CN" sz="2400" b="1" dirty="0" smtClean="0"/>
          </a:p>
        </p:txBody>
      </p:sp>
      <p:pic>
        <p:nvPicPr>
          <p:cNvPr id="20" name="Picture 4" descr="D:\sunfly_photo\南汇海选1017\IMG_1270_副本.jpg"/>
          <p:cNvPicPr>
            <a:picLocks noChangeAspect="1" noChangeArrowheads="1"/>
          </p:cNvPicPr>
          <p:nvPr/>
        </p:nvPicPr>
        <p:blipFill>
          <a:blip r:embed="rId3" cstate="print"/>
          <a:srcRect t="4301" b="5376"/>
          <a:stretch>
            <a:fillRect/>
          </a:stretch>
        </p:blipFill>
        <p:spPr bwMode="auto">
          <a:xfrm>
            <a:off x="5935810" y="4301341"/>
            <a:ext cx="2237004" cy="1577613"/>
          </a:xfrm>
          <a:prstGeom prst="rect">
            <a:avLst/>
          </a:prstGeom>
          <a:noFill/>
        </p:spPr>
      </p:pic>
      <p:grpSp>
        <p:nvGrpSpPr>
          <p:cNvPr id="2" name="组合 21"/>
          <p:cNvGrpSpPr/>
          <p:nvPr/>
        </p:nvGrpSpPr>
        <p:grpSpPr>
          <a:xfrm>
            <a:off x="502688" y="4032170"/>
            <a:ext cx="5264079" cy="1733553"/>
            <a:chOff x="388041" y="4386411"/>
            <a:chExt cx="6030991" cy="1986111"/>
          </a:xfrm>
        </p:grpSpPr>
        <p:pic>
          <p:nvPicPr>
            <p:cNvPr id="30" name="Picture 11" descr="C:\Users\AlexHe\Desktop\IMG_0484_副本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041" y="4386411"/>
              <a:ext cx="2981030" cy="1986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4" descr="C:\Users\AlexHe\Desktop\IMG_0309_副本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8002" y="4386411"/>
              <a:ext cx="2981030" cy="1986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Picture 7" descr="D:\sunfly_photo\南汇海选1017\IMG_3896_副本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3437" y="979576"/>
            <a:ext cx="2272523" cy="1514068"/>
          </a:xfrm>
          <a:prstGeom prst="rect">
            <a:avLst/>
          </a:prstGeom>
          <a:noFill/>
        </p:spPr>
      </p:pic>
      <p:pic>
        <p:nvPicPr>
          <p:cNvPr id="41" name="Picture 8" descr="D:\sunfly_photo\南汇海选1017\IMG_3909_副本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13437" y="2639766"/>
            <a:ext cx="2259564" cy="1505435"/>
          </a:xfrm>
          <a:prstGeom prst="rect">
            <a:avLst/>
          </a:prstGeom>
          <a:noFill/>
        </p:spPr>
      </p:pic>
      <p:pic>
        <p:nvPicPr>
          <p:cNvPr id="42" name="Picture 5" descr="C:\Users\AlexHe\Desktop\IMG_0479_副本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390"/>
          <a:stretch/>
        </p:blipFill>
        <p:spPr bwMode="auto">
          <a:xfrm>
            <a:off x="502688" y="966628"/>
            <a:ext cx="5266733" cy="300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矩形 42"/>
          <p:cNvSpPr/>
          <p:nvPr/>
        </p:nvSpPr>
        <p:spPr>
          <a:xfrm>
            <a:off x="502688" y="3411533"/>
            <a:ext cx="5266733" cy="404613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品牌及业务路演布展示例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034" y="5784774"/>
            <a:ext cx="2604611" cy="20230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真机体验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164810" y="5788938"/>
            <a:ext cx="2604611" cy="202306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飞扬业务咨询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受理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907607" y="2317696"/>
            <a:ext cx="2278353" cy="20230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品牌手机终端宣传展示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915135" y="3942895"/>
            <a:ext cx="2278353" cy="20230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业务宣传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935810" y="5798462"/>
            <a:ext cx="2278353" cy="20230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参赛领奖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【A】</a:t>
            </a:r>
            <a:r>
              <a:rPr lang="zh-CN" altLang="en-US" sz="2400" b="1" dirty="0" smtClean="0"/>
              <a:t>校园海选 品牌植入校园推广</a:t>
            </a:r>
            <a:endParaRPr lang="en-US" altLang="zh-CN" sz="2400" b="1" dirty="0" smtClean="0"/>
          </a:p>
        </p:txBody>
      </p:sp>
      <p:pic>
        <p:nvPicPr>
          <p:cNvPr id="16" name="Picture 11" descr="C:\Users\AlexHe\Desktop\翼曲飞扬2013结案照片\DSC_0130_副本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757" y="4038972"/>
            <a:ext cx="2652027" cy="1766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AlexHe\Desktop\IMG_0479_副本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390"/>
          <a:stretch/>
        </p:blipFill>
        <p:spPr bwMode="auto">
          <a:xfrm>
            <a:off x="385387" y="973430"/>
            <a:ext cx="5266733" cy="300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385387" y="3418335"/>
            <a:ext cx="5266733" cy="404613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品牌及业务路演布展示例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2072" y="5573292"/>
            <a:ext cx="2612418" cy="23196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产品展示及体验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143942" y="4038972"/>
            <a:ext cx="2504648" cy="1766292"/>
            <a:chOff x="5796136" y="2540652"/>
            <a:chExt cx="2280051" cy="1505435"/>
          </a:xfrm>
        </p:grpSpPr>
        <p:pic>
          <p:nvPicPr>
            <p:cNvPr id="22" name="Picture 8" descr="D:\sunfly_photo\南汇海选1017\IMG_3909_副本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96136" y="2540652"/>
              <a:ext cx="2259564" cy="1505435"/>
            </a:xfrm>
            <a:prstGeom prst="rect">
              <a:avLst/>
            </a:prstGeom>
            <a:noFill/>
          </p:spPr>
        </p:pic>
        <p:sp>
          <p:nvSpPr>
            <p:cNvPr id="23" name="矩形 22"/>
            <p:cNvSpPr/>
            <p:nvPr/>
          </p:nvSpPr>
          <p:spPr>
            <a:xfrm>
              <a:off x="5797834" y="3843781"/>
              <a:ext cx="2278353" cy="20230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 smtClean="0">
                  <a:latin typeface="微软雅黑" pitchFamily="34" charset="-122"/>
                  <a:ea typeface="微软雅黑" pitchFamily="34" charset="-122"/>
                </a:rPr>
                <a:t>业务宣传陈列</a:t>
              </a:r>
              <a:endParaRPr lang="zh-CN" altLang="en-US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796136" y="973431"/>
            <a:ext cx="2988840" cy="2444904"/>
          </a:xfrm>
          <a:prstGeom prst="rect">
            <a:avLst/>
          </a:prstGeom>
          <a:solidFill>
            <a:srgbClr val="CCCCFF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品牌植入</a:t>
            </a:r>
            <a:r>
              <a:rPr lang="zh-CN" altLang="en-US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A/B </a:t>
            </a:r>
            <a:r>
              <a:rPr lang="zh-CN" altLang="en-US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合作伙伴 </a:t>
            </a:r>
            <a:endParaRPr lang="en-US" altLang="zh-CN" sz="1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场大学海选全程校园路演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3X3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标准摊位一个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展架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现场电源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现场可派发宣传品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路演活动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设计及执行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（另行收费）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备注：现场仅限展示体验（非销售）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Picture 9" descr="C:\Users\AlexHe\Desktop\折页资料\三星\i869 X-展架 550x1600_副本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332" y="3573785"/>
            <a:ext cx="767070" cy="223147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C:\Users\AlexHe\Desktop\折页资料\三星\Galaxy mega X-展架 550x1600_副本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5533" y="3573785"/>
            <a:ext cx="767070" cy="223147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r>
              <a:rPr lang="en-US" altLang="zh-CN" sz="2400" b="1" dirty="0" smtClean="0"/>
              <a:t>【B】</a:t>
            </a:r>
            <a:r>
              <a:rPr lang="zh-CN" altLang="en-US" sz="2400" b="1" dirty="0" smtClean="0"/>
              <a:t>复赛现场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品牌及业务路演布展示例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61392" y="1012827"/>
            <a:ext cx="5525136" cy="4630751"/>
            <a:chOff x="261392" y="1015474"/>
            <a:chExt cx="6674885" cy="5594383"/>
          </a:xfrm>
        </p:grpSpPr>
        <p:pic>
          <p:nvPicPr>
            <p:cNvPr id="21" name="Picture 4" descr="C:\Users\AlexHe\Desktop\翼曲飞扬2013结案照片\IMG_0177_副本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1" y="4203954"/>
              <a:ext cx="3000396" cy="22502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" name="组合 22"/>
            <p:cNvGrpSpPr/>
            <p:nvPr/>
          </p:nvGrpSpPr>
          <p:grpSpPr>
            <a:xfrm>
              <a:off x="261392" y="1015474"/>
              <a:ext cx="6406241" cy="2969690"/>
              <a:chOff x="261392" y="1016101"/>
              <a:chExt cx="6668061" cy="3091060"/>
            </a:xfrm>
          </p:grpSpPr>
          <p:grpSp>
            <p:nvGrpSpPr>
              <p:cNvPr id="24" name="组合 1"/>
              <p:cNvGrpSpPr/>
              <p:nvPr/>
            </p:nvGrpSpPr>
            <p:grpSpPr>
              <a:xfrm>
                <a:off x="261392" y="1021011"/>
                <a:ext cx="6668061" cy="3086150"/>
                <a:chOff x="405407" y="992186"/>
                <a:chExt cx="8625638" cy="3992165"/>
              </a:xfrm>
            </p:grpSpPr>
            <p:pic>
              <p:nvPicPr>
                <p:cNvPr id="27" name="Picture 3" descr="C:\Users\AlexHe\Desktop\翼曲飞扬2013结案照片\决赛\DSC_0027_副本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65375" y="992187"/>
                  <a:ext cx="2901969" cy="19327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4" descr="C:\Users\AlexHe\Desktop\翼曲飞扬2013结案照片\决赛\DSC_0044_副本.jp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72200" y="992186"/>
                  <a:ext cx="2658845" cy="399216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9" name="Picture 5" descr="C:\Users\AlexHe\Desktop\翼曲飞扬2013结案照片\决赛\DSC_0050_副本.jp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65375" y="3058169"/>
                  <a:ext cx="2892096" cy="192618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" name="Picture 6" descr="C:\Users\AlexHe\Desktop\翼曲飞扬2013结案照片\决赛\DSC_0040_副本.jp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5407" y="3058169"/>
                  <a:ext cx="2892097" cy="192618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25" name="Picture 7" descr="C:\Users\AlexHe\Desktop\翼曲飞扬2013结案照片\决赛\IMG_1148_副本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4662" b="6006"/>
              <a:stretch/>
            </p:blipFill>
            <p:spPr bwMode="auto">
              <a:xfrm>
                <a:off x="261393" y="1016101"/>
                <a:ext cx="2235740" cy="14979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1" name="Picture 2" descr="D:\Pictures\电信\20130206翼曲飞扬2013年度计划\翼曲飞扬2013\纸袋效果图-note3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992" y="4214818"/>
              <a:ext cx="3507285" cy="2395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矩形 34"/>
          <p:cNvSpPr/>
          <p:nvPr/>
        </p:nvSpPr>
        <p:spPr>
          <a:xfrm>
            <a:off x="5857884" y="1071546"/>
            <a:ext cx="2664296" cy="4510975"/>
          </a:xfrm>
          <a:prstGeom prst="rect">
            <a:avLst/>
          </a:prstGeom>
          <a:solidFill>
            <a:srgbClr val="CCCCFF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品牌植入</a:t>
            </a:r>
            <a:r>
              <a:rPr lang="zh-CN" altLang="en-US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A/B </a:t>
            </a:r>
            <a:r>
              <a:rPr lang="zh-CN" altLang="en-US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合作伙伴 </a:t>
            </a:r>
            <a:endParaRPr lang="en-US" altLang="zh-CN" sz="1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3X3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标准摊位一个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展架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现场电源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其他宣传品陈列视场馆实际情况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路演活动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设计及执行（另行收费）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备注：现场仅限展示体验（非销售）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r>
              <a:rPr lang="en-US" altLang="zh-CN" sz="2400" b="1" dirty="0" smtClean="0"/>
              <a:t>【C】</a:t>
            </a:r>
            <a:r>
              <a:rPr lang="zh-CN" altLang="en-US" sz="2400" b="1" dirty="0" smtClean="0"/>
              <a:t>复赛现场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品牌及业务路演布展示例</a:t>
            </a:r>
          </a:p>
        </p:txBody>
      </p:sp>
      <p:sp>
        <p:nvSpPr>
          <p:cNvPr id="14" name="矩形 13"/>
          <p:cNvSpPr/>
          <p:nvPr/>
        </p:nvSpPr>
        <p:spPr>
          <a:xfrm>
            <a:off x="356377" y="3140968"/>
            <a:ext cx="7672008" cy="2520280"/>
          </a:xfrm>
          <a:prstGeom prst="rect">
            <a:avLst/>
          </a:prstGeom>
          <a:solidFill>
            <a:srgbClr val="CCCCFF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复赛及决赛</a:t>
            </a:r>
            <a:r>
              <a:rPr lang="zh-CN" altLang="en-US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品牌现场互动</a:t>
            </a:r>
            <a:r>
              <a:rPr lang="zh-CN" altLang="en-US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抽奖：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A/B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级合作伙伴 </a:t>
            </a:r>
            <a:endParaRPr lang="en-US" altLang="zh-CN" sz="1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复赛和决赛，每场可最多植入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轮品牌互动抽奖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抽奖单元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大屏品牌及产品植入抽奖画面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口播介绍产品（包含广告语），并鸣谢品牌赞助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可品牌方上台抽奖及颁奖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级合作伙伴独享复赛和决赛各一轮互动抽奖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另一轮抽奖，由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级合作伙伴参与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参与抽奖环节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品牌附赠官网首页现场抽奖活动宣传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Picture 2" descr="C:\Users\AlexHe\Desktop\翼曲飞扬2013结案照片\决赛\DSC_0409_副本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76" y="1196753"/>
            <a:ext cx="2594820" cy="17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lexHe\Desktop\翼曲飞扬2013结案照片\决赛\DSC_0419_副本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8328" y="1196752"/>
            <a:ext cx="2594820" cy="17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AlexHe\Desktop\翼曲飞扬2013结案照片\IMG_0683_副本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99892"/>
            <a:ext cx="230425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海选视频 剪辑并植入品牌传播信息</a:t>
            </a:r>
            <a:endParaRPr lang="en-US" altLang="zh-CN" sz="2400" b="1" dirty="0" smtClean="0"/>
          </a:p>
        </p:txBody>
      </p:sp>
      <p:pic>
        <p:nvPicPr>
          <p:cNvPr id="14" name="Picture 3" descr="D:\Pictures\电信\20130206翼曲飞扬2013年度计划\翼曲飞扬2013\QQ截图201310311517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22593"/>
            <a:ext cx="3208559" cy="351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3550493" y="4581128"/>
            <a:ext cx="4693915" cy="2013985"/>
          </a:xfrm>
          <a:prstGeom prst="rect">
            <a:avLst/>
          </a:prstGeom>
          <a:solidFill>
            <a:srgbClr val="CCCCFF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官网广告植入：</a:t>
            </a:r>
            <a:r>
              <a:rPr lang="en-US" altLang="zh-CN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A/B </a:t>
            </a:r>
            <a:r>
              <a:rPr lang="zh-CN" altLang="en-US" sz="16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合作伙伴 </a:t>
            </a:r>
            <a:endParaRPr lang="en-US" altLang="zh-CN" sz="1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官网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首页横幅广告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个；官网视频播放页广告位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官网视频播放窗口前贴片广告（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秒）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每个广告位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个广告轮巡播放（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个电信；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个品牌合作伙伴）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级合作伙伴 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A+E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广告位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级合作伙伴 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A+D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 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B+C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 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E+D 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广告位组合选择</a:t>
            </a:r>
            <a:endParaRPr lang="en-US" altLang="zh-CN" sz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7543" y="908720"/>
            <a:ext cx="2899100" cy="5483300"/>
            <a:chOff x="467543" y="908720"/>
            <a:chExt cx="2899100" cy="5483300"/>
          </a:xfrm>
        </p:grpSpPr>
        <p:pic>
          <p:nvPicPr>
            <p:cNvPr id="17" name="Picture 9" descr="C:\Users\AlexHe\Desktop\QQ截图20131218181109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7163"/>
            <a:stretch/>
          </p:blipFill>
          <p:spPr bwMode="auto">
            <a:xfrm>
              <a:off x="467544" y="908720"/>
              <a:ext cx="2899099" cy="2739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9" descr="C:\Users\AlexHe\Desktop\QQ截图20131218181109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2020"/>
            <a:stretch/>
          </p:blipFill>
          <p:spPr bwMode="auto">
            <a:xfrm>
              <a:off x="467543" y="3904481"/>
              <a:ext cx="2899099" cy="24875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9" descr="C:\Users\AlexHe\Desktop\QQ截图20131218181109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94276"/>
            <a:stretch/>
          </p:blipFill>
          <p:spPr bwMode="auto">
            <a:xfrm>
              <a:off x="467544" y="3615506"/>
              <a:ext cx="2899099" cy="296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043608" y="3659138"/>
              <a:ext cx="216024" cy="307777"/>
            </a:xfrm>
            <a:prstGeom prst="rect">
              <a:avLst/>
            </a:prstGeom>
            <a:solidFill>
              <a:srgbClr val="CCCCFF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</a:rPr>
                <a:t>A</a:t>
              </a:r>
              <a:endParaRPr lang="zh-CN" altLang="en-US" sz="1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43608" y="6084243"/>
              <a:ext cx="216024" cy="307777"/>
            </a:xfrm>
            <a:prstGeom prst="rect">
              <a:avLst/>
            </a:prstGeom>
            <a:solidFill>
              <a:srgbClr val="CCCCFF"/>
            </a:solidFill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</a:rPr>
                <a:t>B</a:t>
              </a:r>
              <a:endParaRPr lang="zh-CN" altLang="en-US" sz="1400" b="1" dirty="0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372200" y="3578399"/>
            <a:ext cx="216024" cy="307777"/>
          </a:xfrm>
          <a:prstGeom prst="rect">
            <a:avLst/>
          </a:prstGeom>
          <a:solidFill>
            <a:srgbClr val="CCCCFF"/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</a:rPr>
              <a:t>C</a:t>
            </a:r>
            <a:endParaRPr lang="zh-CN" altLang="en-US" sz="1400" b="1" dirty="0" smtClean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36096" y="4129335"/>
            <a:ext cx="216024" cy="307777"/>
          </a:xfrm>
          <a:prstGeom prst="rect">
            <a:avLst/>
          </a:prstGeom>
          <a:solidFill>
            <a:srgbClr val="CCCCFF"/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</a:rPr>
              <a:t>D</a:t>
            </a:r>
            <a:endParaRPr lang="zh-CN" altLang="en-US" sz="1400" b="1" dirty="0" smtClean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60155" y="2679828"/>
            <a:ext cx="216024" cy="307777"/>
          </a:xfrm>
          <a:prstGeom prst="rect">
            <a:avLst/>
          </a:prstGeom>
          <a:solidFill>
            <a:srgbClr val="CCCCFF"/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</a:rPr>
              <a:t>E</a:t>
            </a:r>
            <a:endParaRPr lang="zh-CN" altLang="en-US" sz="14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海选视频 剪辑并植入品牌传播信息</a:t>
            </a:r>
            <a:endParaRPr lang="en-US" altLang="zh-CN" sz="2400" b="1" dirty="0" smtClean="0"/>
          </a:p>
        </p:txBody>
      </p:sp>
      <p:grpSp>
        <p:nvGrpSpPr>
          <p:cNvPr id="16" name="组合 15"/>
          <p:cNvGrpSpPr/>
          <p:nvPr/>
        </p:nvGrpSpPr>
        <p:grpSpPr>
          <a:xfrm>
            <a:off x="1907704" y="1042147"/>
            <a:ext cx="5031833" cy="5349770"/>
            <a:chOff x="539850" y="1340768"/>
            <a:chExt cx="5031833" cy="5349770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3"/>
            <a:srcRect r="946"/>
            <a:stretch/>
          </p:blipFill>
          <p:spPr bwMode="auto">
            <a:xfrm>
              <a:off x="586249" y="1340768"/>
              <a:ext cx="4985434" cy="4752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3" descr="D:\Pictures\电信\20130206翼曲飞扬2013年度计划\翼曲飞扬2013\QQ截图20131031151745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910" t="89135"/>
            <a:stretch/>
          </p:blipFill>
          <p:spPr bwMode="auto">
            <a:xfrm>
              <a:off x="539850" y="6093295"/>
              <a:ext cx="5031832" cy="5972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D:\Pictures\电信\20130206翼曲飞扬2013年度计划\翼曲飞扬2013\QQ截图20131031151745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70529" t="67984" r="4301" b="14736"/>
            <a:stretch/>
          </p:blipFill>
          <p:spPr bwMode="auto">
            <a:xfrm>
              <a:off x="4124325" y="5181599"/>
              <a:ext cx="1292721" cy="91791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线形标注 2 20"/>
          <p:cNvSpPr/>
          <p:nvPr/>
        </p:nvSpPr>
        <p:spPr>
          <a:xfrm flipH="1">
            <a:off x="323528" y="1268760"/>
            <a:ext cx="1309936" cy="576064"/>
          </a:xfrm>
          <a:prstGeom prst="borderCallout2">
            <a:avLst>
              <a:gd name="adj1" fmla="val 22057"/>
              <a:gd name="adj2" fmla="val -8333"/>
              <a:gd name="adj3" fmla="val 21505"/>
              <a:gd name="adj4" fmla="val -16618"/>
              <a:gd name="adj5" fmla="val 165962"/>
              <a:gd name="adj6" fmla="val -5837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飞扬</a:t>
            </a:r>
            <a:r>
              <a:rPr lang="en-US" altLang="zh-CN" sz="10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10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（固定</a:t>
            </a:r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0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线形标注 2 21"/>
          <p:cNvSpPr/>
          <p:nvPr/>
        </p:nvSpPr>
        <p:spPr>
          <a:xfrm flipH="1">
            <a:off x="323528" y="2636911"/>
            <a:ext cx="1324075" cy="781499"/>
          </a:xfrm>
          <a:prstGeom prst="borderCallout2">
            <a:avLst>
              <a:gd name="adj1" fmla="val 22057"/>
              <a:gd name="adj2" fmla="val -8333"/>
              <a:gd name="adj3" fmla="val 21505"/>
              <a:gd name="adj4" fmla="val -16618"/>
              <a:gd name="adj5" fmla="val 126440"/>
              <a:gd name="adj6" fmla="val -6720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</a:t>
            </a:r>
          </a:p>
          <a:p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</a:t>
            </a:r>
            <a:r>
              <a:rPr lang="zh-CN" altLang="en-US" sz="10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伙伴</a:t>
            </a:r>
            <a:r>
              <a:rPr lang="en-US" altLang="zh-CN" sz="10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LOGO+</a:t>
            </a:r>
            <a:r>
              <a:rPr lang="zh-CN" altLang="en-US" sz="10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对应广告字幕（滚动） </a:t>
            </a:r>
            <a:endParaRPr lang="en-US" altLang="zh-CN" sz="10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线形标注 2 22"/>
          <p:cNvSpPr/>
          <p:nvPr/>
        </p:nvSpPr>
        <p:spPr>
          <a:xfrm>
            <a:off x="7290628" y="1268760"/>
            <a:ext cx="1255637" cy="576064"/>
          </a:xfrm>
          <a:prstGeom prst="borderCallout2">
            <a:avLst>
              <a:gd name="adj1" fmla="val 22057"/>
              <a:gd name="adj2" fmla="val -8333"/>
              <a:gd name="adj3" fmla="val 21505"/>
              <a:gd name="adj4" fmla="val -16618"/>
              <a:gd name="adj5" fmla="val 169269"/>
              <a:gd name="adj6" fmla="val -149404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翼曲飞扬</a:t>
            </a: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0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</a:t>
            </a:r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0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线形标注 2 23"/>
          <p:cNvSpPr/>
          <p:nvPr/>
        </p:nvSpPr>
        <p:spPr>
          <a:xfrm>
            <a:off x="7295243" y="3120317"/>
            <a:ext cx="1255637" cy="761381"/>
          </a:xfrm>
          <a:prstGeom prst="borderCallout2">
            <a:avLst>
              <a:gd name="adj1" fmla="val 22057"/>
              <a:gd name="adj2" fmla="val -8333"/>
              <a:gd name="adj3" fmla="val 21505"/>
              <a:gd name="adj4" fmla="val -16618"/>
              <a:gd name="adj5" fmla="val 67937"/>
              <a:gd name="adj6" fmla="val -15167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0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翼曲飞扬官方微信和上海电信客服微信二维码（切换</a:t>
            </a:r>
            <a:r>
              <a:rPr lang="zh-CN" altLang="en-US" sz="1050" dirty="0">
                <a:solidFill>
                  <a:srgbClr val="0070C0"/>
                </a:solidFill>
              </a:rPr>
              <a:t>）</a:t>
            </a:r>
            <a:endParaRPr lang="en-US" altLang="zh-CN" sz="1050" dirty="0">
              <a:solidFill>
                <a:srgbClr val="0070C0"/>
              </a:solidFill>
            </a:endParaRPr>
          </a:p>
        </p:txBody>
      </p:sp>
      <p:sp>
        <p:nvSpPr>
          <p:cNvPr id="25" name="线形标注 2 24"/>
          <p:cNvSpPr/>
          <p:nvPr/>
        </p:nvSpPr>
        <p:spPr>
          <a:xfrm>
            <a:off x="7286436" y="2204864"/>
            <a:ext cx="1255637" cy="648073"/>
          </a:xfrm>
          <a:prstGeom prst="borderCallout2">
            <a:avLst>
              <a:gd name="adj1" fmla="val 22057"/>
              <a:gd name="adj2" fmla="val -8333"/>
              <a:gd name="adj3" fmla="val 21505"/>
              <a:gd name="adj4" fmla="val -16618"/>
              <a:gd name="adj5" fmla="val 103403"/>
              <a:gd name="adj6" fmla="val -77339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参赛曲目对应爱音乐铃声下载</a:t>
            </a:r>
            <a:endParaRPr lang="en-US" altLang="zh-CN" sz="10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线形标注 2 25"/>
          <p:cNvSpPr/>
          <p:nvPr/>
        </p:nvSpPr>
        <p:spPr>
          <a:xfrm flipH="1">
            <a:off x="316458" y="5578650"/>
            <a:ext cx="1324075" cy="432048"/>
          </a:xfrm>
          <a:prstGeom prst="borderCallout2">
            <a:avLst>
              <a:gd name="adj1" fmla="val 22057"/>
              <a:gd name="adj2" fmla="val -8333"/>
              <a:gd name="adj3" fmla="val 21505"/>
              <a:gd name="adj4" fmla="val -16618"/>
              <a:gd name="adj5" fmla="val 126440"/>
              <a:gd name="adj6" fmla="val -6720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 </a:t>
            </a:r>
          </a:p>
          <a:p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视频页轮播广告条</a:t>
            </a:r>
            <a:endParaRPr lang="en-US" altLang="zh-CN" sz="10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线形标注 2 26"/>
          <p:cNvSpPr/>
          <p:nvPr/>
        </p:nvSpPr>
        <p:spPr>
          <a:xfrm>
            <a:off x="7315132" y="4221089"/>
            <a:ext cx="1255637" cy="504056"/>
          </a:xfrm>
          <a:prstGeom prst="borderCallout2">
            <a:avLst>
              <a:gd name="adj1" fmla="val 22057"/>
              <a:gd name="adj2" fmla="val -8333"/>
              <a:gd name="adj3" fmla="val 21505"/>
              <a:gd name="adj4" fmla="val -16618"/>
              <a:gd name="adj5" fmla="val 138895"/>
              <a:gd name="adj6" fmla="val -7885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视频页轮播广告</a:t>
            </a:r>
            <a:endParaRPr lang="en-US" altLang="zh-CN" sz="10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Picture 3" descr="D:\Pictures\电信\20130206翼曲飞扬2013年度计划\翼曲飞扬2013\QQ截图2013103115174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37" t="13535" r="4069" b="36846"/>
          <a:stretch/>
        </p:blipFill>
        <p:spPr bwMode="auto">
          <a:xfrm>
            <a:off x="2339752" y="3995025"/>
            <a:ext cx="2452829" cy="14602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线形标注 2 28"/>
          <p:cNvSpPr/>
          <p:nvPr/>
        </p:nvSpPr>
        <p:spPr>
          <a:xfrm flipH="1">
            <a:off x="328216" y="3817346"/>
            <a:ext cx="1324075" cy="655772"/>
          </a:xfrm>
          <a:prstGeom prst="borderCallout2">
            <a:avLst>
              <a:gd name="adj1" fmla="val 22057"/>
              <a:gd name="adj2" fmla="val -8333"/>
              <a:gd name="adj3" fmla="val 21505"/>
              <a:gd name="adj4" fmla="val -16618"/>
              <a:gd name="adj5" fmla="val 136607"/>
              <a:gd name="adj6" fmla="val -62884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 </a:t>
            </a:r>
          </a:p>
          <a:p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视频播放前 </a:t>
            </a:r>
            <a:r>
              <a:rPr lang="en-US" altLang="zh-CN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秒贴片广告</a:t>
            </a:r>
            <a:endParaRPr lang="en-US" altLang="zh-CN" sz="105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0" y="2564904"/>
            <a:ext cx="9144000" cy="136815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大赛合作伙伴资源引入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2016 </a:t>
            </a:r>
            <a:r>
              <a:rPr lang="zh-CN" altLang="en-US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天翼飞</a:t>
            </a:r>
            <a:r>
              <a: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上海校园歌手大赛</a:t>
            </a:r>
            <a:endParaRPr lang="zh-CN" altLang="en-US" sz="22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600" b="5597"/>
          <a:stretch>
            <a:fillRect/>
          </a:stretch>
        </p:blipFill>
        <p:spPr bwMode="auto">
          <a:xfrm>
            <a:off x="7596336" y="6166136"/>
            <a:ext cx="1368152" cy="69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2891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187123" y="857232"/>
          <a:ext cx="8796557" cy="571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5919"/>
                <a:gridCol w="2000264"/>
                <a:gridCol w="2000264"/>
                <a:gridCol w="1687353"/>
                <a:gridCol w="16527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预热宣传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校园海选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公众票选晋级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十佳歌手赛（复赛）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后续活动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2006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5/03-5/08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5/09-5/26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5/30-6/05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6/06-6/09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7-9</a:t>
                      </a:r>
                      <a:r>
                        <a:rPr lang="zh-CN" altLang="en-US" sz="12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30418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739462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 dirty="0" smtClean="0">
                        <a:solidFill>
                          <a:srgbClr val="00206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2" name="圆角矩形 41"/>
          <p:cNvSpPr/>
          <p:nvPr/>
        </p:nvSpPr>
        <p:spPr>
          <a:xfrm>
            <a:off x="258560" y="2032292"/>
            <a:ext cx="1313043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所高校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宿舍宣传及报名</a:t>
            </a:r>
            <a:endParaRPr lang="zh-CN" altLang="en-US" sz="11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65163" y="3906197"/>
            <a:ext cx="1306440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个校园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微媒体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KOL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投放</a:t>
            </a:r>
            <a:endParaRPr lang="zh-CN" altLang="en-US" sz="11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265163" y="3458572"/>
            <a:ext cx="1306441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个高校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百度贴吧置顶帖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258560" y="2489722"/>
            <a:ext cx="1313043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家天翼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校园店宣传</a:t>
            </a:r>
            <a:endParaRPr lang="zh-CN" altLang="en-US" sz="11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274081" y="2954408"/>
            <a:ext cx="1297522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所高校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海报栏广告</a:t>
            </a:r>
            <a:endParaRPr lang="zh-CN" altLang="en-US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261907" y="1543037"/>
            <a:ext cx="1306440" cy="428628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团市委组织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高校团委宣传</a:t>
            </a:r>
          </a:p>
        </p:txBody>
      </p:sp>
      <p:sp>
        <p:nvSpPr>
          <p:cNvPr id="84" name="圆角矩形 83"/>
          <p:cNvSpPr/>
          <p:nvPr/>
        </p:nvSpPr>
        <p:spPr>
          <a:xfrm>
            <a:off x="7402361" y="1579721"/>
            <a:ext cx="1500198" cy="758659"/>
          </a:xfrm>
          <a:prstGeom prst="roundRect">
            <a:avLst>
              <a:gd name="adj" fmla="val 4591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7429520" y="3695702"/>
            <a:ext cx="1500230" cy="1785950"/>
          </a:xfrm>
          <a:prstGeom prst="roundRect">
            <a:avLst>
              <a:gd name="adj" fmla="val 2557"/>
            </a:avLst>
          </a:prstGeom>
          <a:solidFill>
            <a:srgbClr val="00B0F0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下半年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2016 </a:t>
            </a:r>
            <a:r>
              <a:rPr lang="zh-CN" altLang="en-US" sz="2400" b="1" dirty="0" smtClean="0"/>
              <a:t>天翼飞</a:t>
            </a:r>
            <a:r>
              <a:rPr lang="en-US" altLang="zh-CN" sz="2400" b="1" dirty="0" smtClean="0"/>
              <a:t>Young</a:t>
            </a:r>
            <a:r>
              <a:rPr lang="zh-CN" altLang="en-US" sz="2400" b="1" dirty="0" smtClean="0"/>
              <a:t>上海校园歌手大赛 上半年赛程计划</a:t>
            </a:r>
            <a:endParaRPr lang="en-US" altLang="zh-CN" sz="2400" b="1" dirty="0" smtClean="0"/>
          </a:p>
        </p:txBody>
      </p:sp>
      <p:sp>
        <p:nvSpPr>
          <p:cNvPr id="60" name="圆角矩形 59"/>
          <p:cNvSpPr/>
          <p:nvPr/>
        </p:nvSpPr>
        <p:spPr>
          <a:xfrm>
            <a:off x="3761424" y="1554306"/>
            <a:ext cx="1800238" cy="2712900"/>
          </a:xfrm>
          <a:prstGeom prst="roundRect">
            <a:avLst>
              <a:gd name="adj" fmla="val 4423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天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公众网络票选入围</a:t>
            </a:r>
            <a:r>
              <a: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5753108" y="1552562"/>
            <a:ext cx="1518304" cy="1090620"/>
          </a:xfrm>
          <a:prstGeom prst="roundRect">
            <a:avLst>
              <a:gd name="adj" fmla="val 8400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6/9</a:t>
            </a:r>
          </a:p>
          <a:p>
            <a:pPr algn="ctr"/>
            <a:r>
              <a:rPr lang="zh-CN" altLang="en-US" sz="1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十佳歌手赛</a:t>
            </a:r>
            <a:endParaRPr lang="en-US" altLang="zh-CN" sz="13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5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5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05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晋</a:t>
            </a:r>
            <a:r>
              <a:rPr lang="en-US" altLang="zh-CN" sz="105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5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05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258561" y="4858990"/>
            <a:ext cx="1306440" cy="468013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历届大赛选手自媒体群传播</a:t>
            </a:r>
          </a:p>
        </p:txBody>
      </p:sp>
      <p:sp>
        <p:nvSpPr>
          <p:cNvPr id="77" name="矩形 76"/>
          <p:cNvSpPr/>
          <p:nvPr/>
        </p:nvSpPr>
        <p:spPr>
          <a:xfrm>
            <a:off x="7472383" y="1828789"/>
            <a:ext cx="1357322" cy="428628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十佳歌手拍摄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电信秋促代言广告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500990" y="4802498"/>
            <a:ext cx="1357322" cy="285752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2016 </a:t>
            </a:r>
            <a:r>
              <a:rPr lang="zh-CN" altLang="en-US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上海总决赛</a:t>
            </a:r>
            <a:endParaRPr lang="en-US" altLang="zh-CN" sz="11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500990" y="3981454"/>
            <a:ext cx="1357322" cy="35719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在翼起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周年网络音乐会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500990" y="5124462"/>
            <a:ext cx="1357322" cy="285752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全国总决赛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257145" y="5389878"/>
            <a:ext cx="1306440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电信自有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网络媒体群</a:t>
            </a:r>
            <a:endParaRPr lang="zh-CN" altLang="en-US" sz="11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276195" y="4389746"/>
            <a:ext cx="1306441" cy="396576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大赛官方</a:t>
            </a:r>
            <a:endParaRPr lang="en-US" altLang="zh-CN" sz="11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网媒平台</a:t>
            </a:r>
            <a:endParaRPr lang="zh-CN" altLang="en-US" sz="11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695429" y="1552562"/>
            <a:ext cx="1874550" cy="3330427"/>
            <a:chOff x="1500166" y="1714488"/>
            <a:chExt cx="1945988" cy="3330427"/>
          </a:xfrm>
        </p:grpSpPr>
        <p:sp>
          <p:nvSpPr>
            <p:cNvPr id="53" name="圆角矩形 52"/>
            <p:cNvSpPr/>
            <p:nvPr/>
          </p:nvSpPr>
          <p:spPr>
            <a:xfrm>
              <a:off x="1517328" y="1714488"/>
              <a:ext cx="1928826" cy="1062517"/>
            </a:xfrm>
            <a:prstGeom prst="roundRect">
              <a:avLst>
                <a:gd name="adj" fmla="val 5860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校园海选 </a:t>
              </a:r>
              <a:r>
                <a: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场</a:t>
              </a:r>
              <a:endParaRPr lang="en-US" altLang="zh-CN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588766" y="2034050"/>
              <a:ext cx="1785950" cy="642942"/>
            </a:xfrm>
            <a:prstGeom prst="roundRect">
              <a:avLst>
                <a:gd name="adj" fmla="val 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16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个高校点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场大学城大型海选</a:t>
              </a:r>
              <a:endPara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12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场高校小型海选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55"/>
            <p:cNvGrpSpPr/>
            <p:nvPr/>
          </p:nvGrpSpPr>
          <p:grpSpPr>
            <a:xfrm>
              <a:off x="1517328" y="2919881"/>
              <a:ext cx="1928826" cy="991079"/>
              <a:chOff x="1714480" y="3143248"/>
              <a:chExt cx="1928826" cy="991079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1714480" y="3143248"/>
                <a:ext cx="1928826" cy="991079"/>
              </a:xfrm>
              <a:prstGeom prst="roundRect">
                <a:avLst>
                  <a:gd name="adj" fmla="val 6372"/>
                </a:avLst>
              </a:prstGeom>
              <a:solidFill>
                <a:srgbClr val="0070C0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网络海选报名</a:t>
                </a:r>
                <a:endPara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圆角矩形 61"/>
              <p:cNvSpPr/>
              <p:nvPr/>
            </p:nvSpPr>
            <p:spPr>
              <a:xfrm>
                <a:off x="1809730" y="3458047"/>
                <a:ext cx="1785950" cy="571504"/>
              </a:xfrm>
              <a:prstGeom prst="roundRect">
                <a:avLst>
                  <a:gd name="adj" fmla="val 1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00" b="1" kern="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APP</a:t>
                </a:r>
                <a:r>
                  <a:rPr lang="zh-CN" altLang="en-US" sz="1100" b="1" kern="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：</a:t>
                </a:r>
                <a:r>
                  <a:rPr lang="zh-CN" altLang="en-US" sz="1100" kern="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掌上大学</a:t>
                </a:r>
                <a:endParaRPr lang="en-US" altLang="zh-CN" sz="1100" kern="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  <a:p>
                <a:pPr algn="ctr"/>
                <a:r>
                  <a:rPr lang="zh-CN" altLang="en-US" sz="1100" b="1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微信：</a:t>
                </a:r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上海校园飞</a:t>
                </a:r>
                <a:r>
                  <a:rPr lang="en-US" altLang="zh-CN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Young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4" name="组合 55"/>
            <p:cNvGrpSpPr/>
            <p:nvPr/>
          </p:nvGrpSpPr>
          <p:grpSpPr>
            <a:xfrm>
              <a:off x="1500166" y="4053836"/>
              <a:ext cx="1928826" cy="991079"/>
              <a:chOff x="1714480" y="3143248"/>
              <a:chExt cx="1928826" cy="991079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1714480" y="3143248"/>
                <a:ext cx="1928826" cy="991079"/>
              </a:xfrm>
              <a:prstGeom prst="roundRect">
                <a:avLst>
                  <a:gd name="adj" fmla="val 6372"/>
                </a:avLst>
              </a:prstGeom>
              <a:solidFill>
                <a:srgbClr val="0070C0"/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zh-CN" altLang="en-US" sz="11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高校团委推荐</a:t>
                </a:r>
                <a:endParaRPr lang="en-US" altLang="zh-CN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圆角矩形 55"/>
              <p:cNvSpPr/>
              <p:nvPr/>
            </p:nvSpPr>
            <p:spPr>
              <a:xfrm>
                <a:off x="1809730" y="3458047"/>
                <a:ext cx="1785950" cy="571504"/>
              </a:xfrm>
              <a:prstGeom prst="roundRect">
                <a:avLst>
                  <a:gd name="adj" fmla="val 1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由团市委组织</a:t>
                </a:r>
                <a:endPara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各高校团委推荐</a:t>
                </a:r>
                <a:endParaRPr lang="en-US" altLang="zh-CN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sz="1100" dirty="0" smtClean="0">
                    <a:solidFill>
                      <a:srgbClr val="0070C0"/>
                    </a:solidFill>
                    <a:latin typeface="微软雅黑" pitchFamily="34" charset="-122"/>
                    <a:ea typeface="微软雅黑" pitchFamily="34" charset="-122"/>
                  </a:rPr>
                  <a:t>本校优秀校园歌手代表</a:t>
                </a:r>
                <a:endParaRPr lang="zh-CN" altLang="en-US" sz="11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3837624" y="2066915"/>
            <a:ext cx="1643074" cy="2100277"/>
            <a:chOff x="3723324" y="2257416"/>
            <a:chExt cx="1643074" cy="2100277"/>
          </a:xfrm>
        </p:grpSpPr>
        <p:sp>
          <p:nvSpPr>
            <p:cNvPr id="81" name="圆角矩形 80"/>
            <p:cNvSpPr/>
            <p:nvPr/>
          </p:nvSpPr>
          <p:spPr>
            <a:xfrm>
              <a:off x="3723324" y="2257416"/>
              <a:ext cx="1643074" cy="2100277"/>
            </a:xfrm>
            <a:prstGeom prst="roundRect">
              <a:avLst>
                <a:gd name="adj" fmla="val 3183"/>
              </a:avLst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altLang="zh-CN" sz="105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05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个投票通道</a:t>
              </a:r>
              <a:endParaRPr lang="zh-CN" altLang="en-US" sz="105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775712" y="2500392"/>
              <a:ext cx="1500198" cy="309479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官方微信</a:t>
              </a:r>
              <a:r>
                <a:rPr lang="en-US" altLang="zh-CN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易信 投票</a:t>
              </a:r>
              <a:endParaRPr lang="zh-CN" altLang="en-US" sz="1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786182" y="3262311"/>
              <a:ext cx="714380" cy="309479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客服微信</a:t>
              </a:r>
              <a:endParaRPr lang="zh-CN" altLang="en-US" sz="1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786182" y="2857496"/>
              <a:ext cx="1500198" cy="357190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上海校园飞</a:t>
              </a:r>
              <a:r>
                <a:rPr lang="en-US" altLang="zh-CN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Young</a:t>
              </a:r>
            </a:p>
            <a:p>
              <a:pPr algn="ctr"/>
              <a:r>
                <a:rPr lang="zh-CN" altLang="en-US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微信投票</a:t>
              </a:r>
              <a:endParaRPr lang="zh-CN" altLang="en-US" sz="1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775712" y="3619587"/>
              <a:ext cx="1500198" cy="309479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爱音乐 投票</a:t>
              </a:r>
              <a:endParaRPr lang="zh-CN" altLang="en-US" sz="1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572000" y="3262311"/>
              <a:ext cx="714380" cy="309479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合作微信</a:t>
              </a:r>
              <a:endParaRPr lang="zh-CN" altLang="en-US" sz="1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786182" y="4000504"/>
              <a:ext cx="1500198" cy="309479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上海热线 微信投票</a:t>
              </a:r>
              <a:endParaRPr lang="zh-CN" altLang="en-US" sz="10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55"/>
          <p:cNvGrpSpPr/>
          <p:nvPr/>
        </p:nvGrpSpPr>
        <p:grpSpPr>
          <a:xfrm>
            <a:off x="3757606" y="4410083"/>
            <a:ext cx="1785950" cy="642942"/>
            <a:chOff x="1714480" y="3143249"/>
            <a:chExt cx="1928826" cy="642942"/>
          </a:xfrm>
        </p:grpSpPr>
        <p:sp>
          <p:nvSpPr>
            <p:cNvPr id="65" name="圆角矩形 64"/>
            <p:cNvSpPr/>
            <p:nvPr/>
          </p:nvSpPr>
          <p:spPr>
            <a:xfrm>
              <a:off x="1714480" y="3143249"/>
              <a:ext cx="1928826" cy="642942"/>
            </a:xfrm>
            <a:prstGeom prst="roundRect">
              <a:avLst>
                <a:gd name="adj" fmla="val 6372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海选赛区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1789156" y="3458047"/>
              <a:ext cx="1785950" cy="256705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晋级</a:t>
              </a:r>
              <a:r>
                <a:rPr lang="en-US" altLang="zh-CN" sz="12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15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名选手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55"/>
          <p:cNvGrpSpPr/>
          <p:nvPr/>
        </p:nvGrpSpPr>
        <p:grpSpPr>
          <a:xfrm>
            <a:off x="3757606" y="5124462"/>
            <a:ext cx="1785950" cy="642942"/>
            <a:chOff x="1714480" y="3143249"/>
            <a:chExt cx="1928826" cy="642942"/>
          </a:xfrm>
        </p:grpSpPr>
        <p:sp>
          <p:nvSpPr>
            <p:cNvPr id="78" name="圆角矩形 77"/>
            <p:cNvSpPr/>
            <p:nvPr/>
          </p:nvSpPr>
          <p:spPr>
            <a:xfrm>
              <a:off x="1714480" y="3143249"/>
              <a:ext cx="1928826" cy="642942"/>
            </a:xfrm>
            <a:prstGeom prst="roundRect">
              <a:avLst>
                <a:gd name="adj" fmla="val 6372"/>
              </a:avLst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1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高校团委推荐</a:t>
              </a:r>
              <a:endParaRPr lang="en-US" altLang="zh-CN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1789156" y="3458047"/>
              <a:ext cx="1785950" cy="256705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晋级</a:t>
              </a:r>
              <a:r>
                <a:rPr lang="en-US" altLang="zh-CN" sz="12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lang="zh-CN" altLang="en-US" sz="11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名选手</a:t>
              </a:r>
              <a:endParaRPr lang="zh-CN" altLang="en-US" sz="1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2" name="圆角矩形 91"/>
          <p:cNvSpPr/>
          <p:nvPr/>
        </p:nvSpPr>
        <p:spPr>
          <a:xfrm>
            <a:off x="5753108" y="2786058"/>
            <a:ext cx="1500230" cy="1000132"/>
          </a:xfrm>
          <a:prstGeom prst="roundRect">
            <a:avLst>
              <a:gd name="adj" fmla="val 5732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网络直播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5824578" y="3401841"/>
            <a:ext cx="1357322" cy="285752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播播直播 手机直播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824578" y="3071810"/>
            <a:ext cx="1357322" cy="285752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龙珠直播 网络直播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圆角矩形 98"/>
          <p:cNvSpPr/>
          <p:nvPr/>
        </p:nvSpPr>
        <p:spPr>
          <a:xfrm>
            <a:off x="5753108" y="3857628"/>
            <a:ext cx="1500230" cy="1000132"/>
          </a:xfrm>
          <a:prstGeom prst="roundRect">
            <a:avLst>
              <a:gd name="adj" fmla="val 5732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现场评判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824578" y="4473411"/>
            <a:ext cx="1357322" cy="285752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位随机大众评审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824578" y="4143380"/>
            <a:ext cx="1357322" cy="285752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位 专业导师评审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5753108" y="4929198"/>
            <a:ext cx="1500230" cy="714380"/>
          </a:xfrm>
          <a:prstGeom prst="roundRect">
            <a:avLst>
              <a:gd name="adj" fmla="val 5732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外场人气复活投票</a:t>
            </a:r>
            <a:endParaRPr lang="en-US" altLang="zh-CN" sz="11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824578" y="5214950"/>
            <a:ext cx="1357322" cy="35719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微信投票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人气复活</a:t>
            </a:r>
            <a:r>
              <a:rPr lang="en-US" altLang="zh-CN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名选手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圆角矩形 104"/>
          <p:cNvSpPr/>
          <p:nvPr/>
        </p:nvSpPr>
        <p:spPr>
          <a:xfrm>
            <a:off x="7429520" y="2436977"/>
            <a:ext cx="1500198" cy="758659"/>
          </a:xfrm>
          <a:prstGeom prst="roundRect">
            <a:avLst>
              <a:gd name="adj" fmla="val 4591"/>
            </a:avLst>
          </a:pr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7499542" y="2686045"/>
            <a:ext cx="1357322" cy="428628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音乐剧</a:t>
            </a:r>
            <a:r>
              <a:rPr lang="en-US" altLang="zh-CN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上海滩</a:t>
            </a:r>
            <a:r>
              <a:rPr lang="en-US" altLang="zh-CN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algn="ctr"/>
            <a:r>
              <a:rPr lang="en-US" altLang="zh-CN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周暑期集训选拔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7500958" y="4410082"/>
            <a:ext cx="1357322" cy="285752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电信秋促代言巡唱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285720" y="5905518"/>
            <a:ext cx="3357586" cy="285752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FM899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| 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电台广告及晚间档娱乐节目合作宣传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285720" y="6238895"/>
            <a:ext cx="7072362" cy="285752"/>
          </a:xfrm>
          <a:prstGeom prst="roundRect">
            <a:avLst>
              <a:gd name="adj" fmla="val 840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龙珠直播  </a:t>
            </a:r>
            <a:r>
              <a:rPr lang="en-US" altLang="zh-CN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1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校园歌手大赛主题网络直播间  </a:t>
            </a:r>
            <a:r>
              <a:rPr lang="en-US" altLang="zh-CN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z="11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网络直播跟踪比赛全程</a:t>
            </a:r>
          </a:p>
        </p:txBody>
      </p:sp>
      <p:sp>
        <p:nvSpPr>
          <p:cNvPr id="75" name="矩形 74"/>
          <p:cNvSpPr/>
          <p:nvPr/>
        </p:nvSpPr>
        <p:spPr>
          <a:xfrm>
            <a:off x="5846998" y="2214554"/>
            <a:ext cx="1357322" cy="285752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南汇电力千人礼堂</a:t>
            </a:r>
            <a:endParaRPr lang="en-US" altLang="zh-CN" sz="10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【A】</a:t>
            </a:r>
            <a:r>
              <a:rPr lang="zh-CN" altLang="en-US" sz="2400" b="1" dirty="0" smtClean="0"/>
              <a:t>音乐剧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上海滩</a:t>
            </a:r>
            <a:r>
              <a:rPr lang="en-US" altLang="zh-CN" sz="2400" b="1" dirty="0" smtClean="0"/>
              <a:t>》</a:t>
            </a:r>
          </a:p>
        </p:txBody>
      </p:sp>
      <p:pic>
        <p:nvPicPr>
          <p:cNvPr id="21" name="Picture 2" descr="http://dimg02.c-ctrip.com/images/tg/604/698/215/1397f0cd2da84dc69dbfab6ca52bdf59_C_422_2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71546"/>
            <a:ext cx="4019550" cy="2247901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428596" y="3429000"/>
            <a:ext cx="4000528" cy="1061829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主赞助商 </a:t>
            </a:r>
            <a:r>
              <a:rPr lang="en-US" altLang="zh-CN" sz="1400" dirty="0" smtClean="0"/>
              <a:t>| </a:t>
            </a:r>
            <a:r>
              <a:rPr lang="zh-CN" altLang="en-US" sz="1400" dirty="0" smtClean="0"/>
              <a:t>金典工厂 云峰剧场驻场音乐剧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赞助预算 </a:t>
            </a:r>
            <a:r>
              <a:rPr lang="en-US" altLang="zh-CN" sz="1400" dirty="0" smtClean="0"/>
              <a:t>| 15</a:t>
            </a:r>
            <a:r>
              <a:rPr lang="zh-CN" altLang="en-US" sz="1400" dirty="0" smtClean="0"/>
              <a:t>万 （主要用于奖品部分）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其他赞助 </a:t>
            </a:r>
            <a:r>
              <a:rPr lang="en-US" altLang="zh-CN" sz="1400" dirty="0" smtClean="0"/>
              <a:t>| </a:t>
            </a:r>
            <a:r>
              <a:rPr lang="zh-CN" altLang="en-US" sz="1400" dirty="0" smtClean="0"/>
              <a:t>音乐集训营，以及择优参演音乐剧</a:t>
            </a:r>
          </a:p>
        </p:txBody>
      </p:sp>
      <p:pic>
        <p:nvPicPr>
          <p:cNvPr id="24" name="Picture 8" descr="http://enjoy.eastday.com/images/thumbnailimg/month_1410/2014100921441762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071546"/>
            <a:ext cx="3905224" cy="2596974"/>
          </a:xfrm>
          <a:prstGeom prst="rect">
            <a:avLst/>
          </a:prstGeom>
          <a:noFill/>
        </p:spPr>
      </p:pic>
      <p:pic>
        <p:nvPicPr>
          <p:cNvPr id="25" name="Picture 10" descr="http://pimg.damai.cn/perform/img/pcontent/20150120133311138336509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786190"/>
            <a:ext cx="4000528" cy="25021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【B】</a:t>
            </a:r>
            <a:r>
              <a:rPr lang="zh-CN" altLang="en-US" sz="2400" b="1" dirty="0" smtClean="0"/>
              <a:t>网络直播合作</a:t>
            </a:r>
            <a:endParaRPr lang="en-US" altLang="zh-CN" sz="2400" b="1" dirty="0" smtClean="0"/>
          </a:p>
        </p:txBody>
      </p:sp>
      <p:pic>
        <p:nvPicPr>
          <p:cNvPr id="13" name="Picture 2" descr="C:\Users\alexhe\Desktop\QQ截图20160413141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71546"/>
            <a:ext cx="5605410" cy="3473454"/>
          </a:xfrm>
          <a:prstGeom prst="rect">
            <a:avLst/>
          </a:prstGeom>
          <a:noFill/>
        </p:spPr>
      </p:pic>
      <p:pic>
        <p:nvPicPr>
          <p:cNvPr id="14" name="Picture 3" descr="C:\Users\alexhe\Desktop\1_0302120255CA.jpg"/>
          <p:cNvPicPr>
            <a:picLocks noChangeAspect="1" noChangeArrowheads="1"/>
          </p:cNvPicPr>
          <p:nvPr/>
        </p:nvPicPr>
        <p:blipFill>
          <a:blip r:embed="rId4"/>
          <a:srcRect t="14354" b="10286"/>
          <a:stretch>
            <a:fillRect/>
          </a:stretch>
        </p:blipFill>
        <p:spPr bwMode="auto">
          <a:xfrm>
            <a:off x="6072198" y="1071546"/>
            <a:ext cx="2714644" cy="105570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072198" y="2285992"/>
            <a:ext cx="2143140" cy="415498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网络直播 合作伙伴</a:t>
            </a:r>
            <a:endParaRPr lang="en-US" altLang="zh-CN" sz="1400" dirty="0" smtClean="0"/>
          </a:p>
        </p:txBody>
      </p:sp>
      <p:pic>
        <p:nvPicPr>
          <p:cNvPr id="16" name="Picture 4" descr="C:\Users\alexhe\Desktop\u=1392322371,3446331491&amp;fm=21&amp;gp=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5000636"/>
            <a:ext cx="1428760" cy="1428760"/>
          </a:xfrm>
          <a:prstGeom prst="rect">
            <a:avLst/>
          </a:prstGeom>
          <a:noFill/>
        </p:spPr>
      </p:pic>
      <p:cxnSp>
        <p:nvCxnSpPr>
          <p:cNvPr id="17" name="直接连接符 16"/>
          <p:cNvCxnSpPr/>
          <p:nvPr/>
        </p:nvCxnSpPr>
        <p:spPr>
          <a:xfrm flipV="1">
            <a:off x="285720" y="4714884"/>
            <a:ext cx="857256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071670" y="5715016"/>
            <a:ext cx="2143140" cy="738664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手机直播 合作伙伴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上海电信 互联网部 产品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【C】</a:t>
            </a:r>
            <a:r>
              <a:rPr lang="zh-CN" altLang="en-US" sz="2400" b="1" dirty="0" smtClean="0"/>
              <a:t>电台及文化传播平台合作</a:t>
            </a:r>
            <a:endParaRPr lang="en-US" altLang="zh-CN" sz="2400" b="1" dirty="0" smtClean="0"/>
          </a:p>
        </p:txBody>
      </p:sp>
      <p:pic>
        <p:nvPicPr>
          <p:cNvPr id="7" name="Picture 2" descr="D:\Myfile\ROSUN\取走\取走原创稿\qrcode_for_gh_45d0ad45406f_3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857232"/>
            <a:ext cx="2143140" cy="2143140"/>
          </a:xfrm>
          <a:prstGeom prst="rect">
            <a:avLst/>
          </a:prstGeom>
          <a:noFill/>
        </p:spPr>
      </p:pic>
      <p:pic>
        <p:nvPicPr>
          <p:cNvPr id="8" name="Picture 3" descr="D:\Myfile\ROSUN\取走\取走原创稿\取走logo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000287"/>
            <a:ext cx="1857388" cy="186203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00034" y="3143248"/>
            <a:ext cx="4214842" cy="1061829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合作伙伴：</a:t>
            </a:r>
            <a:r>
              <a:rPr lang="en-US" altLang="zh-CN" sz="1400" dirty="0" smtClean="0"/>
              <a:t>【</a:t>
            </a:r>
            <a:r>
              <a:rPr lang="zh-CN" altLang="en-US" sz="1400" dirty="0" smtClean="0"/>
              <a:t>取走</a:t>
            </a:r>
            <a:r>
              <a:rPr lang="en-US" altLang="zh-CN" sz="1400" dirty="0" smtClean="0"/>
              <a:t>】</a:t>
            </a:r>
            <a:r>
              <a:rPr lang="zh-CN" altLang="en-US" sz="1400" dirty="0" smtClean="0"/>
              <a:t>上海文化生活指南微媒体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提供各类文化场馆活动票奖品合作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提供微媒体</a:t>
            </a:r>
            <a:r>
              <a:rPr lang="en-US" altLang="zh-CN" sz="1400" dirty="0" smtClean="0"/>
              <a:t>KOL</a:t>
            </a:r>
            <a:r>
              <a:rPr lang="zh-CN" altLang="en-US" sz="1400" dirty="0" smtClean="0"/>
              <a:t>广告宣传投放资源合作（价值</a:t>
            </a:r>
            <a:r>
              <a:rPr lang="en-US" altLang="zh-CN" sz="1400" dirty="0" smtClean="0"/>
              <a:t>5</a:t>
            </a:r>
            <a:r>
              <a:rPr lang="zh-CN" altLang="en-US" sz="1400" dirty="0" smtClean="0"/>
              <a:t>万）</a:t>
            </a:r>
            <a:endParaRPr lang="en-US" altLang="zh-CN" sz="1400" dirty="0" smtClean="0"/>
          </a:p>
        </p:txBody>
      </p:sp>
      <p:pic>
        <p:nvPicPr>
          <p:cNvPr id="10" name="图片 2" descr="160935624060834379196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857232"/>
            <a:ext cx="225901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直接连接符 10"/>
          <p:cNvCxnSpPr/>
          <p:nvPr/>
        </p:nvCxnSpPr>
        <p:spPr>
          <a:xfrm rot="16200000" flipH="1">
            <a:off x="2571736" y="3571876"/>
            <a:ext cx="507209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86380" y="3071810"/>
            <a:ext cx="3643338" cy="203132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合作媒体：电台合作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双整点套装电台广告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《</a:t>
            </a:r>
            <a:r>
              <a:rPr lang="zh-CN" altLang="en-US" sz="1400" dirty="0" smtClean="0"/>
              <a:t>五花八问</a:t>
            </a:r>
            <a:r>
              <a:rPr lang="en-US" altLang="zh-CN" sz="1400" dirty="0" smtClean="0"/>
              <a:t>》</a:t>
            </a:r>
            <a:r>
              <a:rPr lang="zh-CN" altLang="en-US" sz="1400" dirty="0" smtClean="0"/>
              <a:t>（</a:t>
            </a:r>
            <a:r>
              <a:rPr lang="en-US" altLang="zh-CN" sz="1400" dirty="0" smtClean="0"/>
              <a:t> 19:00-20:00 </a:t>
            </a:r>
            <a:r>
              <a:rPr lang="zh-CN" altLang="en-US" sz="1400" dirty="0" smtClean="0"/>
              <a:t>）冠名小单元实时播报海选现场活动状况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优惠价格支持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【D】</a:t>
            </a:r>
            <a:r>
              <a:rPr lang="zh-CN" altLang="en-US" sz="2400" b="1" dirty="0" smtClean="0"/>
              <a:t>环球港 </a:t>
            </a:r>
            <a:r>
              <a:rPr lang="en-US" altLang="zh-CN" sz="2400" b="1" dirty="0" smtClean="0"/>
              <a:t>JOYPOLIS </a:t>
            </a:r>
            <a:r>
              <a:rPr lang="zh-CN" altLang="en-US" sz="2400" b="1" dirty="0" smtClean="0"/>
              <a:t>室内游乐园</a:t>
            </a:r>
            <a:endParaRPr lang="en-US" altLang="zh-CN" sz="2400" b="1" dirty="0" smtClean="0"/>
          </a:p>
        </p:txBody>
      </p:sp>
      <p:pic>
        <p:nvPicPr>
          <p:cNvPr id="7" name="Picture 2" descr="C:\Users\alexhe\Desktop\546620667089312757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00438"/>
            <a:ext cx="2994512" cy="224588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00430" y="3857628"/>
            <a:ext cx="5429256" cy="1815882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场地赞助商：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环球港 </a:t>
            </a:r>
            <a:r>
              <a:rPr lang="en-US" altLang="zh-CN" sz="1400" dirty="0" smtClean="0"/>
              <a:t>JOYPOLIS </a:t>
            </a:r>
            <a:r>
              <a:rPr lang="zh-CN" altLang="en-US" sz="1400" dirty="0" smtClean="0"/>
              <a:t>室内游乐园</a:t>
            </a:r>
            <a:endParaRPr lang="en-US" altLang="zh-CN" sz="140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C804A3"/>
                </a:solidFill>
              </a:rPr>
              <a:t>中山北路</a:t>
            </a:r>
            <a:r>
              <a:rPr lang="en-US" altLang="zh-CN" sz="1400" dirty="0" smtClean="0">
                <a:solidFill>
                  <a:srgbClr val="C804A3"/>
                </a:solidFill>
              </a:rPr>
              <a:t>3300</a:t>
            </a:r>
            <a:r>
              <a:rPr lang="zh-CN" altLang="en-US" sz="1400" dirty="0" smtClean="0">
                <a:solidFill>
                  <a:srgbClr val="C804A3"/>
                </a:solidFill>
              </a:rPr>
              <a:t>号 上海环球港</a:t>
            </a:r>
            <a:r>
              <a:rPr lang="en-US" altLang="zh-CN" sz="1400" dirty="0" smtClean="0">
                <a:solidFill>
                  <a:srgbClr val="C804A3"/>
                </a:solidFill>
              </a:rPr>
              <a:t>4F </a:t>
            </a:r>
            <a:r>
              <a:rPr lang="en-US" altLang="zh-CN" sz="1400" dirty="0" err="1" smtClean="0">
                <a:solidFill>
                  <a:srgbClr val="C804A3"/>
                </a:solidFill>
              </a:rPr>
              <a:t>Joypolis</a:t>
            </a:r>
            <a:r>
              <a:rPr lang="zh-CN" altLang="en-US" sz="1400" dirty="0" smtClean="0">
                <a:solidFill>
                  <a:srgbClr val="C804A3"/>
                </a:solidFill>
              </a:rPr>
              <a:t>数码都市乐园</a:t>
            </a:r>
            <a:r>
              <a:rPr lang="en-US" altLang="zh-CN" sz="1400" dirty="0" smtClean="0">
                <a:solidFill>
                  <a:srgbClr val="C804A3"/>
                </a:solidFill>
              </a:rPr>
              <a:t>-</a:t>
            </a:r>
            <a:r>
              <a:rPr lang="zh-CN" altLang="en-US" sz="1400" dirty="0" smtClean="0">
                <a:solidFill>
                  <a:srgbClr val="C804A3"/>
                </a:solidFill>
              </a:rPr>
              <a:t>中央舞台</a:t>
            </a:r>
            <a:endParaRPr lang="en-US" altLang="zh-CN" sz="1400" dirty="0" smtClean="0">
              <a:solidFill>
                <a:srgbClr val="C804A3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C804A3"/>
                </a:solidFill>
              </a:rPr>
              <a:t>现场观演人数：</a:t>
            </a:r>
            <a:r>
              <a:rPr lang="en-US" altLang="zh-CN" sz="1400" dirty="0" smtClean="0">
                <a:solidFill>
                  <a:srgbClr val="C804A3"/>
                </a:solidFill>
              </a:rPr>
              <a:t>&gt;300</a:t>
            </a:r>
            <a:r>
              <a:rPr lang="zh-CN" altLang="en-US" sz="1400" dirty="0" smtClean="0">
                <a:solidFill>
                  <a:srgbClr val="C804A3"/>
                </a:solidFill>
              </a:rPr>
              <a:t>人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提供：十强赛场地 </a:t>
            </a:r>
            <a:r>
              <a:rPr lang="en-US" altLang="zh-CN" sz="1400" dirty="0" smtClean="0"/>
              <a:t>/ </a:t>
            </a:r>
            <a:r>
              <a:rPr lang="zh-CN" altLang="en-US" sz="1400" dirty="0" smtClean="0"/>
              <a:t>下半年</a:t>
            </a:r>
            <a:r>
              <a:rPr lang="en-US" altLang="zh-CN" sz="1400" dirty="0" smtClean="0"/>
              <a:t>5</a:t>
            </a:r>
            <a:r>
              <a:rPr lang="zh-CN" altLang="en-US" sz="1400" dirty="0" smtClean="0"/>
              <a:t>周年纪念音乐会场地</a:t>
            </a:r>
            <a:endParaRPr lang="en-US" altLang="zh-CN" sz="1400" dirty="0" smtClean="0"/>
          </a:p>
          <a:p>
            <a:pPr>
              <a:lnSpc>
                <a:spcPct val="150000"/>
              </a:lnSpc>
            </a:pPr>
            <a:r>
              <a:rPr lang="zh-CN" altLang="en-US" sz="1400" dirty="0" smtClean="0"/>
              <a:t>           部分游乐园门票奖品</a:t>
            </a:r>
            <a:endParaRPr lang="en-US" altLang="zh-CN" sz="1400" dirty="0" smtClean="0"/>
          </a:p>
        </p:txBody>
      </p:sp>
      <p:grpSp>
        <p:nvGrpSpPr>
          <p:cNvPr id="9" name="组合 8"/>
          <p:cNvGrpSpPr/>
          <p:nvPr/>
        </p:nvGrpSpPr>
        <p:grpSpPr>
          <a:xfrm>
            <a:off x="357158" y="928670"/>
            <a:ext cx="8572560" cy="2462130"/>
            <a:chOff x="357158" y="928670"/>
            <a:chExt cx="10197944" cy="2928958"/>
          </a:xfrm>
        </p:grpSpPr>
        <p:pic>
          <p:nvPicPr>
            <p:cNvPr id="10" name="Picture 3" descr="C:\Users\alexhe\Desktop\210631713093918616_副本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649824" y="928670"/>
              <a:ext cx="3905278" cy="2928958"/>
            </a:xfrm>
            <a:prstGeom prst="rect">
              <a:avLst/>
            </a:prstGeom>
            <a:noFill/>
          </p:spPr>
        </p:pic>
        <p:pic>
          <p:nvPicPr>
            <p:cNvPr id="11" name="Picture 4" descr="http://qcloud.dpfile.com/pc/0JId_dxzyPUWMYCEumZ2WJn1PIic6Q1cM94Wsr8cNc3yruugCiVRG1P-dzvdbhycTYGVDmosZWTLal1WbWRW3A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43174" y="928670"/>
              <a:ext cx="3905276" cy="2928958"/>
            </a:xfrm>
            <a:prstGeom prst="rect">
              <a:avLst/>
            </a:prstGeom>
            <a:noFill/>
          </p:spPr>
        </p:pic>
        <p:pic>
          <p:nvPicPr>
            <p:cNvPr id="12" name="Picture 6" descr="http://qcloud.dpfile.com/pc/cE7LUXCMPrgY9XotOYDz474QEDwscESDkbZOROo7OalxllMigM3xkOBwUgizytEnTYGVDmosZWTLal1WbWRW3A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7158" y="928670"/>
              <a:ext cx="2196719" cy="292895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71810"/>
            <a:ext cx="9144000" cy="1077218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endParaRPr lang="en-US" altLang="zh-CN" sz="1200" b="1" dirty="0" smtClean="0"/>
          </a:p>
          <a:p>
            <a:pPr lvl="0" algn="ctr"/>
            <a:r>
              <a:rPr lang="zh-CN" altLang="en-US" sz="2400" b="1" dirty="0" smtClean="0"/>
              <a:t>唱</a:t>
            </a:r>
            <a:r>
              <a:rPr lang="zh-CN" altLang="en-US" sz="2400" b="1" dirty="0"/>
              <a:t>响青春 飞</a:t>
            </a:r>
            <a:r>
              <a:rPr lang="en-US" altLang="zh-CN" sz="2400" b="1" dirty="0"/>
              <a:t>Young</a:t>
            </a:r>
            <a:r>
              <a:rPr lang="zh-CN" altLang="en-US" sz="2400" b="1" dirty="0" smtClean="0"/>
              <a:t>梦想</a:t>
            </a:r>
            <a:endParaRPr lang="en-US" altLang="zh-CN" sz="2400" b="1" dirty="0" smtClean="0"/>
          </a:p>
          <a:p>
            <a:pPr lvl="0" algn="ctr"/>
            <a:endParaRPr lang="en-US" altLang="zh-CN" sz="800" dirty="0" smtClean="0"/>
          </a:p>
          <a:p>
            <a:pPr lvl="0" algn="ctr"/>
            <a:endParaRPr lang="en-US" altLang="zh-CN" sz="800" dirty="0" smtClean="0"/>
          </a:p>
          <a:p>
            <a:pPr lvl="0" algn="ctr"/>
            <a:r>
              <a:rPr lang="en-US" altLang="zh-CN" sz="1200" dirty="0" smtClean="0"/>
              <a:t>ROSUN | </a:t>
            </a:r>
            <a:r>
              <a:rPr lang="zh-CN" altLang="en-US" sz="1200" dirty="0" smtClean="0"/>
              <a:t>洛神传播</a:t>
            </a:r>
            <a:endParaRPr lang="en-US" altLang="zh-CN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7786742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2016 </a:t>
            </a:r>
            <a:r>
              <a:rPr lang="zh-CN" altLang="en-US" sz="2400" b="1" dirty="0" smtClean="0"/>
              <a:t>天翼飞</a:t>
            </a:r>
            <a:r>
              <a:rPr lang="en-US" altLang="zh-CN" sz="2400" b="1" dirty="0" smtClean="0"/>
              <a:t>Young</a:t>
            </a:r>
            <a:r>
              <a:rPr lang="zh-CN" altLang="en-US" sz="2400" b="1" dirty="0" smtClean="0"/>
              <a:t>上海校园歌手大赛 奖项设置</a:t>
            </a:r>
            <a:endParaRPr lang="en-US" altLang="zh-CN" sz="2400" b="1" dirty="0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4247662"/>
              </p:ext>
            </p:extLst>
          </p:nvPr>
        </p:nvGraphicFramePr>
        <p:xfrm>
          <a:off x="390253" y="4766164"/>
          <a:ext cx="828092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6336704"/>
              </a:tblGrid>
              <a:tr h="8325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校园十佳歌手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参加音乐剧</a:t>
                      </a: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《</a:t>
                      </a: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上海滩</a:t>
                      </a: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》</a:t>
                      </a: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暑期音乐培训营活动，成绩优秀学员有机会参演音乐剧；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有机会成为“龙珠直播”签约网络音乐艺人，并参加网络音乐演出；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zh-CN" altLang="en-US" sz="12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签约成为上海电信天翼飞扬校园代言人，参加</a:t>
                      </a:r>
                      <a:r>
                        <a:rPr lang="en-US" altLang="zh-CN" sz="12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2015</a:t>
                      </a:r>
                      <a:r>
                        <a:rPr lang="zh-CN" altLang="en-US" sz="12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秋季校园巡演和产品宣传活动。</a:t>
                      </a:r>
                      <a:endParaRPr lang="en-US" altLang="zh-CN" sz="1200" b="0" i="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4988" y="4429132"/>
            <a:ext cx="1950996" cy="307777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其他演艺机会奖励：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478" y="908720"/>
            <a:ext cx="1440160" cy="307777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大赛奖项：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83872562"/>
              </p:ext>
            </p:extLst>
          </p:nvPr>
        </p:nvGraphicFramePr>
        <p:xfrm>
          <a:off x="355154" y="1196751"/>
          <a:ext cx="8280920" cy="3084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4464496"/>
                <a:gridCol w="1872208"/>
              </a:tblGrid>
              <a:tr h="874409">
                <a:tc>
                  <a:txBody>
                    <a:bodyPr/>
                    <a:lstStyle/>
                    <a:p>
                      <a:r>
                        <a:rPr lang="zh-CN" altLang="en-US" sz="1200" b="1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冠军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音乐梦想基金：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10,000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元；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电信定制版 天翼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4G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手机（价值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2500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元）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一部；</a:t>
                      </a:r>
                      <a:endParaRPr lang="en-US" altLang="zh-CN" sz="1200" b="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代表上海赛区参加全国总决赛；</a:t>
                      </a:r>
                      <a:endParaRPr lang="en-US" altLang="zh-CN" sz="1200" b="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None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</a:tr>
              <a:tr h="786336">
                <a:tc>
                  <a:txBody>
                    <a:bodyPr/>
                    <a:lstStyle/>
                    <a:p>
                      <a:r>
                        <a:rPr lang="zh-CN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亚军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/</a:t>
                      </a:r>
                      <a:r>
                        <a:rPr lang="zh-CN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季军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音乐梦想基金：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5000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元；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228600" indent="-228600" algn="l">
                        <a:buFont typeface="+mj-lt"/>
                        <a:buAutoNum type="arabicPeriod"/>
                      </a:pP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电信定制版 天翼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4G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手机（价值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2500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元）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一部</a:t>
                      </a:r>
                      <a:r>
                        <a:rPr lang="zh-CN" altLang="en-US" sz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；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代表上海赛区参加全国总决赛；</a:t>
                      </a:r>
                      <a:endParaRPr lang="en-US" altLang="zh-CN" sz="1200" b="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Font typeface="+mj-lt"/>
                        <a:buNone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7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校园十佳歌手（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4-10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名）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电信定制版 天翼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4G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手机（价值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2500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元）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一部；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9132">
                <a:tc>
                  <a:txBody>
                    <a:bodyPr/>
                    <a:lstStyle/>
                    <a:p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海选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</a:t>
                      </a:r>
                      <a:r>
                        <a:rPr lang="zh-CN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强入围选手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电信定制版 天翼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4G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手机（价值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1500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元）</a:t>
                      </a:r>
                      <a:r>
                        <a:rPr lang="en-US" altLang="zh-CN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zh-CN" altLang="en-US" sz="12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一部；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None/>
                      </a:pPr>
                      <a:r>
                        <a:rPr lang="en-US" altLang="zh-CN" sz="12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r>
                        <a:rPr lang="zh-CN" altLang="en-US" sz="12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9132">
                <a:tc>
                  <a:txBody>
                    <a:bodyPr/>
                    <a:lstStyle/>
                    <a:p>
                      <a:r>
                        <a:rPr lang="zh-CN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海选参赛</a:t>
                      </a:r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</a:t>
                      </a:r>
                      <a:r>
                        <a:rPr lang="zh-CN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纪念奖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天翼飞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Young</a:t>
                      </a:r>
                      <a:r>
                        <a:rPr lang="zh-CN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纪念礼包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</a:t>
                      </a:r>
                      <a:r>
                        <a:rPr lang="zh-CN" altLang="en-US" sz="12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一份</a:t>
                      </a:r>
                      <a:endParaRPr lang="zh-CN" altLang="en-US" sz="1200" b="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28600" lvl="0" indent="-228600">
                        <a:buFont typeface="+mj-lt"/>
                        <a:buNone/>
                      </a:pPr>
                      <a:r>
                        <a:rPr lang="zh-CN" altLang="en-US" sz="12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预计不低于</a:t>
                      </a:r>
                      <a:r>
                        <a:rPr lang="en-US" altLang="zh-CN" sz="12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1500</a:t>
                      </a:r>
                      <a:r>
                        <a:rPr lang="zh-CN" altLang="en-US" sz="12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份</a:t>
                      </a:r>
                      <a:endParaRPr lang="zh-CN" altLang="en-US" sz="1200" b="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3" descr="C:\Users\AlexHe\Desktop\奖品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912912"/>
            <a:ext cx="1080120" cy="156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57158" y="5857892"/>
            <a:ext cx="6000792" cy="754053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7030A0"/>
                </a:solidFill>
              </a:rPr>
              <a:t>奖品赞助说明：</a:t>
            </a:r>
            <a:endParaRPr lang="en-US" altLang="zh-CN" sz="1400" b="1" dirty="0" smtClean="0">
              <a:solidFill>
                <a:srgbClr val="7030A0"/>
              </a:solidFill>
            </a:endParaRPr>
          </a:p>
          <a:p>
            <a:endParaRPr lang="en-US" altLang="zh-CN" sz="500" b="1" dirty="0" smtClean="0">
              <a:solidFill>
                <a:srgbClr val="7030A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200" dirty="0" smtClean="0">
                <a:solidFill>
                  <a:schemeClr val="tx1"/>
                </a:solidFill>
              </a:rPr>
              <a:t>十佳歌手奖金及奖品由音乐剧</a:t>
            </a:r>
            <a:r>
              <a:rPr lang="en-US" altLang="zh-CN" sz="1200" dirty="0" smtClean="0">
                <a:solidFill>
                  <a:schemeClr val="tx1"/>
                </a:solidFill>
              </a:rPr>
              <a:t>《</a:t>
            </a:r>
            <a:r>
              <a:rPr lang="zh-CN" altLang="en-US" sz="1200" dirty="0" smtClean="0">
                <a:solidFill>
                  <a:schemeClr val="tx1"/>
                </a:solidFill>
              </a:rPr>
              <a:t>上海滩</a:t>
            </a:r>
            <a:r>
              <a:rPr lang="en-US" altLang="zh-CN" sz="1200" dirty="0" smtClean="0">
                <a:solidFill>
                  <a:schemeClr val="tx1"/>
                </a:solidFill>
              </a:rPr>
              <a:t>》</a:t>
            </a:r>
            <a:r>
              <a:rPr lang="zh-CN" altLang="en-US" sz="1200" dirty="0" smtClean="0">
                <a:solidFill>
                  <a:schemeClr val="tx1"/>
                </a:solidFill>
              </a:rPr>
              <a:t>演出方 赞助；</a:t>
            </a:r>
            <a:endParaRPr lang="en-US" altLang="zh-CN" sz="1200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200" dirty="0" smtClean="0">
                <a:solidFill>
                  <a:schemeClr val="tx1"/>
                </a:solidFill>
              </a:rPr>
              <a:t>海选纪念品及公众票选阶段互动奖品由</a:t>
            </a:r>
            <a:r>
              <a:rPr lang="en-US" altLang="zh-CN" sz="1200" dirty="0" smtClean="0">
                <a:solidFill>
                  <a:schemeClr val="tx1"/>
                </a:solidFill>
              </a:rPr>
              <a:t>《</a:t>
            </a:r>
            <a:r>
              <a:rPr lang="zh-CN" altLang="en-US" sz="1200" dirty="0" smtClean="0">
                <a:solidFill>
                  <a:schemeClr val="tx1"/>
                </a:solidFill>
              </a:rPr>
              <a:t>取走</a:t>
            </a:r>
            <a:r>
              <a:rPr lang="en-US" altLang="zh-CN" sz="1200" dirty="0" smtClean="0">
                <a:solidFill>
                  <a:schemeClr val="tx1"/>
                </a:solidFill>
              </a:rPr>
              <a:t>》</a:t>
            </a:r>
            <a:r>
              <a:rPr lang="zh-CN" altLang="en-US" sz="1200" dirty="0" smtClean="0">
                <a:solidFill>
                  <a:schemeClr val="tx1"/>
                </a:solidFill>
              </a:rPr>
              <a:t>文化微指南平台 赞助</a:t>
            </a:r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2" descr="C:\Users\alexhe\Desktop\QQ截图201604131414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7636" y="4286256"/>
            <a:ext cx="3483454" cy="2158561"/>
          </a:xfrm>
          <a:prstGeom prst="rect">
            <a:avLst/>
          </a:prstGeom>
          <a:noFill/>
        </p:spPr>
      </p:pic>
      <p:sp>
        <p:nvSpPr>
          <p:cNvPr id="93" name="矩形 92"/>
          <p:cNvSpPr/>
          <p:nvPr/>
        </p:nvSpPr>
        <p:spPr>
          <a:xfrm>
            <a:off x="500034" y="5643578"/>
            <a:ext cx="4286280" cy="785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2016 </a:t>
            </a:r>
            <a:r>
              <a:rPr lang="zh-CN" altLang="en-US" sz="2400" b="1" dirty="0" smtClean="0"/>
              <a:t>天翼飞</a:t>
            </a:r>
            <a:r>
              <a:rPr lang="en-US" altLang="zh-CN" sz="2400" b="1" dirty="0" smtClean="0"/>
              <a:t>Young</a:t>
            </a:r>
            <a:r>
              <a:rPr lang="zh-CN" altLang="en-US" sz="2400" b="1" dirty="0" smtClean="0"/>
              <a:t>上海校园歌手大赛 官方传播矩阵</a:t>
            </a:r>
            <a:endParaRPr lang="en-US" altLang="zh-CN" sz="2400" b="1" dirty="0" smtClean="0"/>
          </a:p>
        </p:txBody>
      </p:sp>
      <p:pic>
        <p:nvPicPr>
          <p:cNvPr id="63" name="图片 62" descr="C:\Users\AlexHe\Desktop\大赛网站\官方网络.jpg"/>
          <p:cNvPicPr/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2891"/>
          <a:stretch/>
        </p:blipFill>
        <p:spPr bwMode="auto">
          <a:xfrm>
            <a:off x="428596" y="928670"/>
            <a:ext cx="4356352" cy="4091916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矩形 63"/>
          <p:cNvSpPr/>
          <p:nvPr/>
        </p:nvSpPr>
        <p:spPr>
          <a:xfrm>
            <a:off x="500034" y="5072074"/>
            <a:ext cx="382098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/>
              <a:t>大赛</a:t>
            </a:r>
            <a:r>
              <a:rPr lang="zh-CN" altLang="zh-CN" sz="1400" b="1" dirty="0" smtClean="0"/>
              <a:t>官</a:t>
            </a:r>
            <a:r>
              <a:rPr lang="zh-CN" altLang="zh-CN" sz="1400" b="1" dirty="0"/>
              <a:t>网</a:t>
            </a:r>
            <a:r>
              <a:rPr lang="en-US" altLang="zh-CN" sz="1400" b="1" dirty="0"/>
              <a:t>/</a:t>
            </a:r>
            <a:r>
              <a:rPr lang="zh-CN" altLang="zh-CN" sz="1400" b="1" dirty="0"/>
              <a:t>官方微博</a:t>
            </a:r>
            <a:r>
              <a:rPr lang="en-US" altLang="zh-CN" sz="1400" b="1" dirty="0" smtClean="0"/>
              <a:t>/</a:t>
            </a:r>
            <a:r>
              <a:rPr lang="zh-CN" altLang="zh-CN" sz="1400" b="1" dirty="0" smtClean="0"/>
              <a:t>官方</a:t>
            </a:r>
            <a:r>
              <a:rPr lang="zh-CN" altLang="zh-CN" sz="1400" b="1" dirty="0"/>
              <a:t>手机</a:t>
            </a:r>
            <a:r>
              <a:rPr lang="zh-CN" altLang="zh-CN" sz="1400" b="1" dirty="0" smtClean="0"/>
              <a:t>网站</a:t>
            </a:r>
            <a:endParaRPr lang="en-US" altLang="zh-CN" sz="1400" b="1" dirty="0" smtClean="0"/>
          </a:p>
          <a:p>
            <a:r>
              <a:rPr lang="en-US" altLang="zh-CN" sz="1200" dirty="0">
                <a:hlinkClick r:id="rId5"/>
              </a:rPr>
              <a:t>http://www.songfly.cn</a:t>
            </a:r>
            <a:r>
              <a:rPr lang="en-US" altLang="zh-CN" sz="1200" dirty="0" smtClean="0">
                <a:hlinkClick r:id="rId5"/>
              </a:rPr>
              <a:t>/</a:t>
            </a:r>
            <a:r>
              <a:rPr lang="en-US" altLang="zh-CN" sz="1200" dirty="0" smtClean="0"/>
              <a:t> </a:t>
            </a:r>
            <a:endParaRPr lang="zh-CN" altLang="en-US" sz="1200" dirty="0"/>
          </a:p>
        </p:txBody>
      </p:sp>
      <p:sp>
        <p:nvSpPr>
          <p:cNvPr id="74" name="矩形 73"/>
          <p:cNvSpPr/>
          <p:nvPr/>
        </p:nvSpPr>
        <p:spPr>
          <a:xfrm>
            <a:off x="5000628" y="928670"/>
            <a:ext cx="3500462" cy="3286148"/>
          </a:xfrm>
          <a:prstGeom prst="rect">
            <a:avLst/>
          </a:prstGeom>
          <a:solidFill>
            <a:srgbClr val="CCCCFF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矩形 79"/>
          <p:cNvSpPr/>
          <p:nvPr/>
        </p:nvSpPr>
        <p:spPr>
          <a:xfrm>
            <a:off x="5286380" y="3786190"/>
            <a:ext cx="3000396" cy="37741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02060"/>
                </a:solidFill>
              </a:rPr>
              <a:t>大赛官方微信平台</a:t>
            </a:r>
            <a:endParaRPr lang="en-US" altLang="zh-CN" sz="1400" b="1" dirty="0" smtClean="0">
              <a:solidFill>
                <a:srgbClr val="002060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654060" y="3060924"/>
            <a:ext cx="2143140" cy="1796836"/>
            <a:chOff x="404790" y="1555294"/>
            <a:chExt cx="5791012" cy="4374036"/>
          </a:xfrm>
        </p:grpSpPr>
        <p:pic>
          <p:nvPicPr>
            <p:cNvPr id="83" name="Picture 2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04790" y="1555294"/>
              <a:ext cx="2876366" cy="43740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5" name="Picture 3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405187" y="1555294"/>
              <a:ext cx="2790615" cy="4357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098" name="Picture 2" descr="C:\Users\alexhe\Desktop\329927973399408337.jpg"/>
          <p:cNvPicPr>
            <a:picLocks noChangeAspect="1" noChangeArrowheads="1"/>
          </p:cNvPicPr>
          <p:nvPr/>
        </p:nvPicPr>
        <p:blipFill>
          <a:blip r:embed="rId8" cstate="print"/>
          <a:srcRect b="9379"/>
          <a:stretch>
            <a:fillRect/>
          </a:stretch>
        </p:blipFill>
        <p:spPr bwMode="auto">
          <a:xfrm>
            <a:off x="5039408" y="1000108"/>
            <a:ext cx="1711321" cy="2760852"/>
          </a:xfrm>
          <a:prstGeom prst="rect">
            <a:avLst/>
          </a:prstGeom>
          <a:noFill/>
        </p:spPr>
      </p:pic>
      <p:pic>
        <p:nvPicPr>
          <p:cNvPr id="4099" name="Picture 3" descr="C:\Users\alexhe\Desktop\665189401880985560.jpg"/>
          <p:cNvPicPr>
            <a:picLocks noChangeAspect="1" noChangeArrowheads="1"/>
          </p:cNvPicPr>
          <p:nvPr/>
        </p:nvPicPr>
        <p:blipFill>
          <a:blip r:embed="rId9" cstate="print"/>
          <a:srcRect b="2500"/>
          <a:stretch>
            <a:fillRect/>
          </a:stretch>
        </p:blipFill>
        <p:spPr bwMode="auto">
          <a:xfrm>
            <a:off x="6828517" y="1000108"/>
            <a:ext cx="1605123" cy="2786082"/>
          </a:xfrm>
          <a:prstGeom prst="rect">
            <a:avLst/>
          </a:prstGeom>
          <a:noFill/>
        </p:spPr>
      </p:pic>
      <p:grpSp>
        <p:nvGrpSpPr>
          <p:cNvPr id="109" name="组合 108"/>
          <p:cNvGrpSpPr/>
          <p:nvPr/>
        </p:nvGrpSpPr>
        <p:grpSpPr>
          <a:xfrm>
            <a:off x="5253722" y="5929330"/>
            <a:ext cx="3000396" cy="516118"/>
            <a:chOff x="5286380" y="5929330"/>
            <a:chExt cx="3000396" cy="516118"/>
          </a:xfrm>
        </p:grpSpPr>
        <p:sp>
          <p:nvSpPr>
            <p:cNvPr id="89" name="矩形 88"/>
            <p:cNvSpPr/>
            <p:nvPr/>
          </p:nvSpPr>
          <p:spPr>
            <a:xfrm>
              <a:off x="5286380" y="5929330"/>
              <a:ext cx="3000396" cy="5000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01" name="Picture 5" descr="C:\Users\alexhe\Desktop\2016校园好声音招标\方案图片素材\1_0302120255CA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429256" y="5929330"/>
              <a:ext cx="1000132" cy="516118"/>
            </a:xfrm>
            <a:prstGeom prst="rect">
              <a:avLst/>
            </a:prstGeom>
            <a:noFill/>
          </p:spPr>
        </p:pic>
        <p:sp>
          <p:nvSpPr>
            <p:cNvPr id="90" name="矩形 89"/>
            <p:cNvSpPr/>
            <p:nvPr/>
          </p:nvSpPr>
          <p:spPr>
            <a:xfrm>
              <a:off x="6429388" y="6000768"/>
              <a:ext cx="1785950" cy="4154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rgbClr val="002060"/>
                  </a:solidFill>
                </a:rPr>
                <a:t>大赛官方网络直播间</a:t>
              </a:r>
              <a:endParaRPr lang="en-US" altLang="zh-CN" sz="1400" b="1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91" name="Picture 2" descr="C:\Users\AlexHe\Desktop\online2010_0412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5786454"/>
            <a:ext cx="1137403" cy="5000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矩形 97"/>
          <p:cNvSpPr/>
          <p:nvPr/>
        </p:nvSpPr>
        <p:spPr>
          <a:xfrm>
            <a:off x="2428860" y="5786454"/>
            <a:ext cx="2000264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400" b="1" dirty="0" smtClean="0">
                <a:solidFill>
                  <a:srgbClr val="002060"/>
                </a:solidFill>
              </a:rPr>
              <a:t>大赛官方媒体合作专区</a:t>
            </a:r>
            <a:endParaRPr lang="en-US" altLang="zh-CN" sz="1400" b="1" dirty="0" smtClean="0">
              <a:solidFill>
                <a:srgbClr val="002060"/>
              </a:solidFill>
            </a:endParaRPr>
          </a:p>
          <a:p>
            <a:r>
              <a:rPr lang="zh-CN" altLang="en-US" sz="1400" b="1" dirty="0" smtClean="0">
                <a:solidFill>
                  <a:srgbClr val="002060"/>
                </a:solidFill>
              </a:rPr>
              <a:t>全程新闻跟踪报道</a:t>
            </a:r>
            <a:endParaRPr lang="en-US" altLang="zh-CN" sz="1400" b="1" dirty="0" smtClean="0">
              <a:solidFill>
                <a:srgbClr val="002060"/>
              </a:solidFill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rot="5400000">
            <a:off x="1928794" y="600076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8429684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2016 </a:t>
            </a:r>
            <a:r>
              <a:rPr lang="zh-CN" altLang="en-US" sz="2400" b="1" dirty="0" smtClean="0"/>
              <a:t>天翼飞</a:t>
            </a:r>
            <a:r>
              <a:rPr lang="en-US" altLang="zh-CN" sz="2400" b="1" dirty="0" smtClean="0"/>
              <a:t>Young</a:t>
            </a:r>
            <a:r>
              <a:rPr lang="zh-CN" altLang="en-US" sz="2400" b="1" dirty="0" smtClean="0"/>
              <a:t>上海校园歌手大赛 专业评审团</a:t>
            </a:r>
            <a:endParaRPr lang="en-US" altLang="zh-CN" sz="2400" b="1" dirty="0" smtClean="0"/>
          </a:p>
        </p:txBody>
      </p:sp>
      <p:grpSp>
        <p:nvGrpSpPr>
          <p:cNvPr id="30" name="组合 29"/>
          <p:cNvGrpSpPr/>
          <p:nvPr/>
        </p:nvGrpSpPr>
        <p:grpSpPr>
          <a:xfrm>
            <a:off x="428596" y="1285860"/>
            <a:ext cx="8053432" cy="3857652"/>
            <a:chOff x="1000125" y="1428736"/>
            <a:chExt cx="6357957" cy="3045507"/>
          </a:xfrm>
        </p:grpSpPr>
        <p:pic>
          <p:nvPicPr>
            <p:cNvPr id="31" name="图片 6" descr="0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00125" y="1428750"/>
              <a:ext cx="1928813" cy="1928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矩形 31"/>
            <p:cNvSpPr/>
            <p:nvPr/>
          </p:nvSpPr>
          <p:spPr>
            <a:xfrm>
              <a:off x="1000125" y="3429000"/>
              <a:ext cx="1928813" cy="357188"/>
            </a:xfrm>
            <a:prstGeom prst="rect">
              <a:avLst/>
            </a:prstGeom>
            <a:solidFill>
              <a:srgbClr val="C804A3"/>
            </a:solidFill>
            <a:ln>
              <a:solidFill>
                <a:srgbClr val="C804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麦子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000125" y="3857625"/>
              <a:ext cx="1928813" cy="616618"/>
            </a:xfrm>
            <a:prstGeom prst="rect">
              <a:avLst/>
            </a:prstGeom>
            <a:noFill/>
            <a:ln>
              <a:solidFill>
                <a:srgbClr val="C804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上海东方广播电台</a:t>
              </a:r>
              <a:endParaRPr lang="en-US" altLang="zh-CN" sz="1400" dirty="0">
                <a:solidFill>
                  <a:srgbClr val="C40C94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动感</a:t>
              </a:r>
              <a:r>
                <a:rPr lang="en-US" altLang="zh-CN" sz="1400" dirty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101</a:t>
              </a:r>
              <a:r>
                <a:rPr lang="zh-CN" altLang="en-US" sz="1400" dirty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节目主持人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214688" y="3429000"/>
              <a:ext cx="1928812" cy="357188"/>
            </a:xfrm>
            <a:prstGeom prst="rect">
              <a:avLst/>
            </a:prstGeom>
            <a:solidFill>
              <a:srgbClr val="C804A3"/>
            </a:solidFill>
            <a:ln>
              <a:solidFill>
                <a:srgbClr val="C804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归归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3214688" y="3857625"/>
              <a:ext cx="1928812" cy="616618"/>
            </a:xfrm>
            <a:prstGeom prst="rect">
              <a:avLst/>
            </a:prstGeom>
            <a:noFill/>
            <a:ln>
              <a:solidFill>
                <a:srgbClr val="C804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大型女子偶像</a:t>
              </a:r>
              <a:r>
                <a:rPr lang="zh-CN" altLang="en-US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团体</a:t>
              </a:r>
              <a:endParaRPr lang="en-US" altLang="zh-CN" sz="1400" dirty="0" smtClean="0">
                <a:solidFill>
                  <a:srgbClr val="C40C94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SHN48 </a:t>
              </a:r>
              <a:r>
                <a:rPr lang="zh-CN" altLang="en-US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音乐总监</a:t>
              </a:r>
              <a:endParaRPr lang="zh-CN" altLang="en-US" sz="1400" dirty="0">
                <a:solidFill>
                  <a:srgbClr val="C40C9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6" name="图片 13" descr="68442977jw8ee9ym3d4h1j20u00u00wq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14688" y="1428750"/>
              <a:ext cx="1928812" cy="1928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矩形 36"/>
            <p:cNvSpPr/>
            <p:nvPr/>
          </p:nvSpPr>
          <p:spPr>
            <a:xfrm>
              <a:off x="5429250" y="3429000"/>
              <a:ext cx="1928813" cy="357188"/>
            </a:xfrm>
            <a:prstGeom prst="rect">
              <a:avLst/>
            </a:prstGeom>
            <a:solidFill>
              <a:srgbClr val="C804A3"/>
            </a:solidFill>
            <a:ln>
              <a:solidFill>
                <a:srgbClr val="C804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李惠星（韩）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429250" y="3857625"/>
              <a:ext cx="1928813" cy="616618"/>
            </a:xfrm>
            <a:prstGeom prst="rect">
              <a:avLst/>
            </a:prstGeom>
            <a:noFill/>
            <a:ln>
              <a:solidFill>
                <a:srgbClr val="C804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音乐剧</a:t>
              </a:r>
              <a:r>
                <a:rPr lang="en-US" altLang="zh-CN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上海滩</a:t>
              </a:r>
              <a:r>
                <a:rPr lang="en-US" altLang="zh-CN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音乐总监</a:t>
              </a:r>
              <a:r>
                <a:rPr lang="en-US" altLang="zh-CN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400" dirty="0" smtClean="0">
                  <a:solidFill>
                    <a:srgbClr val="C40C94"/>
                  </a:solidFill>
                  <a:latin typeface="微软雅黑" pitchFamily="34" charset="-122"/>
                  <a:ea typeface="微软雅黑" pitchFamily="34" charset="-122"/>
                </a:rPr>
                <a:t>副导演</a:t>
              </a:r>
              <a:endParaRPr lang="zh-CN" altLang="en-US" sz="1400" dirty="0">
                <a:solidFill>
                  <a:srgbClr val="C40C94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9" name="Picture 1" descr="C:\Users\alexhe\Desktop\Img7157774_n.jpg"/>
            <p:cNvPicPr>
              <a:picLocks noChangeAspect="1" noChangeArrowheads="1"/>
            </p:cNvPicPr>
            <p:nvPr/>
          </p:nvPicPr>
          <p:blipFill>
            <a:blip r:embed="rId5"/>
            <a:srcRect t="12346" b="20988"/>
            <a:stretch>
              <a:fillRect/>
            </a:stretch>
          </p:blipFill>
          <p:spPr bwMode="auto">
            <a:xfrm>
              <a:off x="5429256" y="1428736"/>
              <a:ext cx="1928826" cy="192882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0" y="2564904"/>
            <a:ext cx="9144000" cy="136815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4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赛程执行计划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2016 </a:t>
            </a:r>
            <a:r>
              <a:rPr lang="zh-CN" altLang="en-US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天翼飞</a:t>
            </a:r>
            <a:r>
              <a:rPr lang="en-US" altLang="zh-CN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Young</a:t>
            </a:r>
            <a:r>
              <a:rPr lang="zh-CN" altLang="en-US" sz="15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上海校园歌手大赛</a:t>
            </a:r>
            <a:endParaRPr lang="zh-CN" altLang="en-US" sz="22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600" b="5597"/>
          <a:stretch>
            <a:fillRect/>
          </a:stretch>
        </p:blipFill>
        <p:spPr bwMode="auto">
          <a:xfrm>
            <a:off x="7596336" y="6166136"/>
            <a:ext cx="1368152" cy="69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2891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357158" y="274638"/>
            <a:ext cx="7786742" cy="41805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en-US" altLang="zh-CN" sz="2400" b="1" dirty="0" smtClean="0"/>
              <a:t>【A】</a:t>
            </a:r>
            <a:r>
              <a:rPr lang="zh-CN" altLang="en-US" sz="2400" b="1" dirty="0" smtClean="0"/>
              <a:t>海选参赛报名组织</a:t>
            </a:r>
            <a:endParaRPr lang="en-US" altLang="zh-CN" sz="2400" b="1" dirty="0" smtClean="0"/>
          </a:p>
        </p:txBody>
      </p:sp>
      <p:sp>
        <p:nvSpPr>
          <p:cNvPr id="12" name="圆角矩形 11"/>
          <p:cNvSpPr/>
          <p:nvPr/>
        </p:nvSpPr>
        <p:spPr>
          <a:xfrm>
            <a:off x="714348" y="1142984"/>
            <a:ext cx="1643074" cy="9286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预热宣传</a:t>
            </a:r>
            <a:endParaRPr lang="en-US" altLang="zh-CN" sz="1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覆盖超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所高校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校园线上线下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立体传播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500298" y="1142984"/>
            <a:ext cx="1643074" cy="9286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入宿舍预报名</a:t>
            </a:r>
            <a:endParaRPr lang="en-US" altLang="zh-CN" sz="1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所高校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/3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万份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DM</a:t>
            </a:r>
          </a:p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千份问卷回收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500826" y="1142984"/>
            <a:ext cx="1785950" cy="9286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高校团委推荐</a:t>
            </a:r>
            <a:endParaRPr lang="en-US" altLang="zh-CN" sz="1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各高校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优秀校园歌手代表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286248" y="1142984"/>
            <a:ext cx="1643074" cy="9286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专业渠道推荐</a:t>
            </a:r>
            <a:endParaRPr lang="en-US" altLang="zh-CN" sz="1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音乐工作室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专业院校老师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857224" y="2214554"/>
            <a:ext cx="4929222" cy="214314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CCCCFF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10252" y="2643182"/>
            <a:ext cx="5506848" cy="3368472"/>
            <a:chOff x="928662" y="2786058"/>
            <a:chExt cx="5506848" cy="3368472"/>
          </a:xfrm>
        </p:grpSpPr>
        <p:sp>
          <p:nvSpPr>
            <p:cNvPr id="24" name="圆角矩形 23"/>
            <p:cNvSpPr/>
            <p:nvPr/>
          </p:nvSpPr>
          <p:spPr>
            <a:xfrm>
              <a:off x="2786050" y="2796944"/>
              <a:ext cx="1785950" cy="3357586"/>
            </a:xfrm>
            <a:prstGeom prst="roundRect">
              <a:avLst>
                <a:gd name="adj" fmla="val 4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线上</a:t>
              </a:r>
              <a:endPara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微信在线报名</a:t>
              </a:r>
              <a:endParaRPr lang="zh-CN" altLang="en-US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00364" y="3424236"/>
              <a:ext cx="1326686" cy="2071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3" name="组合 22"/>
            <p:cNvGrpSpPr/>
            <p:nvPr/>
          </p:nvGrpSpPr>
          <p:grpSpPr>
            <a:xfrm>
              <a:off x="928662" y="2786058"/>
              <a:ext cx="1785950" cy="3357586"/>
              <a:chOff x="928662" y="2786058"/>
              <a:chExt cx="1785950" cy="3357586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928662" y="2786058"/>
                <a:ext cx="1785950" cy="3357586"/>
              </a:xfrm>
              <a:prstGeom prst="roundRect">
                <a:avLst>
                  <a:gd name="adj" fmla="val 466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zh-CN" altLang="en-US" sz="1200" dirty="0" smtClean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线下</a:t>
                </a:r>
                <a:endParaRPr lang="en-US" altLang="zh-CN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en-US" altLang="zh-CN" sz="1600" b="1" dirty="0" smtClean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1600" b="1" dirty="0" smtClean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场校园海选</a:t>
                </a:r>
                <a:r>
                  <a:rPr lang="en-US" altLang="zh-CN" dirty="0" smtClean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 </a:t>
                </a:r>
                <a:endParaRPr lang="zh-CN" altLang="en-US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1071538" y="3428999"/>
                <a:ext cx="1495816" cy="2071703"/>
                <a:chOff x="1071538" y="3071810"/>
                <a:chExt cx="1495816" cy="2071703"/>
              </a:xfrm>
            </p:grpSpPr>
            <p:pic>
              <p:nvPicPr>
                <p:cNvPr id="19" name="Picture 10" descr="C:\Users\alexhe\Desktop\2015好声音报道\松江\DSC_0364_副本.jp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1071538" y="3071810"/>
                  <a:ext cx="1495815" cy="100013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" name="Picture 4" descr="C:\Users\alexhe\Desktop\2015好声音报道\松江\DSC_0036_副本.jp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071538" y="4143381"/>
                  <a:ext cx="1495816" cy="1000132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22" name="TextBox 21"/>
              <p:cNvSpPr txBox="1"/>
              <p:nvPr/>
            </p:nvSpPr>
            <p:spPr>
              <a:xfrm>
                <a:off x="928662" y="5572140"/>
                <a:ext cx="1785950" cy="461665"/>
              </a:xfrm>
              <a:prstGeom prst="rect">
                <a:avLst/>
              </a:prstGeom>
              <a:noFill/>
              <a:ln>
                <a:noFill/>
                <a:prstDash val="dash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 smtClean="0">
                    <a:solidFill>
                      <a:schemeClr val="tx1"/>
                    </a:solidFill>
                  </a:rPr>
                  <a:t>覆盖上海</a:t>
                </a:r>
                <a:r>
                  <a:rPr lang="en-US" altLang="zh-CN" sz="1200" dirty="0" smtClean="0">
                    <a:solidFill>
                      <a:schemeClr val="tx1"/>
                    </a:solidFill>
                  </a:rPr>
                  <a:t>4</a:t>
                </a:r>
                <a:r>
                  <a:rPr lang="zh-CN" altLang="en-US" sz="1200" dirty="0" smtClean="0">
                    <a:solidFill>
                      <a:schemeClr val="tx1"/>
                    </a:solidFill>
                  </a:rPr>
                  <a:t>个大学城</a:t>
                </a:r>
                <a:endParaRPr lang="en-US" altLang="zh-CN" sz="1200" dirty="0" smtClean="0">
                  <a:solidFill>
                    <a:schemeClr val="tx1"/>
                  </a:solidFill>
                </a:endParaRPr>
              </a:p>
              <a:p>
                <a:pPr algn="ctr"/>
                <a:r>
                  <a:rPr lang="en-US" altLang="zh-CN" sz="1200" dirty="0" smtClean="0">
                    <a:solidFill>
                      <a:schemeClr val="tx1"/>
                    </a:solidFill>
                  </a:rPr>
                  <a:t>16</a:t>
                </a:r>
                <a:r>
                  <a:rPr lang="zh-CN" altLang="en-US" sz="1200" dirty="0" smtClean="0">
                    <a:solidFill>
                      <a:schemeClr val="tx1"/>
                    </a:solidFill>
                  </a:rPr>
                  <a:t>所高校设立海选点</a:t>
                </a: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2786050" y="5572140"/>
              <a:ext cx="1785950" cy="461665"/>
            </a:xfrm>
            <a:prstGeom prst="rect">
              <a:avLst/>
            </a:prstGeom>
            <a:noFill/>
            <a:ln>
              <a:noFill/>
              <a:prstDash val="dash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</a:rPr>
                <a:t>关注微信</a:t>
              </a:r>
              <a:endParaRPr lang="en-US" altLang="zh-CN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</a:rPr>
                <a:t>上传视频在线报名</a:t>
              </a: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649560" y="2796944"/>
              <a:ext cx="1785950" cy="3357586"/>
            </a:xfrm>
            <a:prstGeom prst="roundRect">
              <a:avLst>
                <a:gd name="adj" fmla="val 4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2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线上</a:t>
              </a:r>
              <a:endPara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掌上大学</a:t>
              </a:r>
              <a:endParaRPr lang="en-US" altLang="zh-CN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6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APP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在线报名</a:t>
              </a:r>
              <a:endParaRPr lang="zh-CN" altLang="en-US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074" name="Picture 2" descr="C:\Users\alexhe\Desktop\807289106674624928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29190" y="3571876"/>
              <a:ext cx="1143008" cy="2000263"/>
            </a:xfrm>
            <a:prstGeom prst="rect">
              <a:avLst/>
            </a:prstGeom>
            <a:noFill/>
            <a:ln>
              <a:solidFill>
                <a:srgbClr val="CCCCFF"/>
              </a:solidFill>
            </a:ln>
          </p:spPr>
        </p:pic>
      </p:grpSp>
      <p:sp>
        <p:nvSpPr>
          <p:cNvPr id="28" name="圆角矩形 27"/>
          <p:cNvSpPr/>
          <p:nvPr/>
        </p:nvSpPr>
        <p:spPr>
          <a:xfrm>
            <a:off x="6528720" y="2664954"/>
            <a:ext cx="1785950" cy="3357586"/>
          </a:xfrm>
          <a:prstGeom prst="roundRect">
            <a:avLst>
              <a:gd name="adj" fmla="val 4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线下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高校组织推荐</a:t>
            </a:r>
            <a:endParaRPr lang="en-US" altLang="zh-CN" sz="16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优秀校园歌手</a:t>
            </a:r>
            <a:endParaRPr lang="zh-CN" altLang="en-US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654588" y="3643314"/>
            <a:ext cx="1571636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集中报名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统一提供推荐视频</a:t>
            </a:r>
            <a:endParaRPr lang="zh-CN" altLang="en-US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643702" y="4286256"/>
            <a:ext cx="1571636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专业评审团打分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49824" y="4929198"/>
            <a:ext cx="1571636" cy="5715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公众网络投票</a:t>
            </a:r>
            <a:endParaRPr lang="en-US" altLang="zh-CN" sz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9792" y="5424500"/>
            <a:ext cx="1785950" cy="461665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比赛专区</a:t>
            </a:r>
            <a:endParaRPr lang="en-US" altLang="zh-CN" sz="12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上传视频在线报名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28720" y="5572140"/>
            <a:ext cx="1785950" cy="276999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综合评分选拔选手</a:t>
            </a:r>
          </a:p>
        </p:txBody>
      </p:sp>
      <p:sp>
        <p:nvSpPr>
          <p:cNvPr id="35" name="下箭头 34"/>
          <p:cNvSpPr/>
          <p:nvPr/>
        </p:nvSpPr>
        <p:spPr>
          <a:xfrm>
            <a:off x="6500826" y="2214554"/>
            <a:ext cx="1785950" cy="214314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CCCCFF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450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月四川电信财务统计分析（1113）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0月四川电信财务统计分析（1113）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7620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7620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10月四川电信财务统计分析（1113）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月四川电信财务统计分析（1113）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月四川电信财务统计分析（1113）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月四川电信财务统计分析（1113）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月四川电信财务统计分析（1113）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月四川电信财务统计分析（1113）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月四川电信财务统计分析（1113）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>
          <a:solidFill>
            <a:schemeClr val="accent1">
              <a:lumMod val="75000"/>
            </a:schemeClr>
          </a:solidFill>
          <a:prstDash val="dash"/>
        </a:ln>
      </a:spPr>
      <a:bodyPr wrap="square" rtlCol="0">
        <a:spAutoFit/>
      </a:bodyPr>
      <a:lstStyle>
        <a:defPPr algn="ctr">
          <a:defRPr sz="1400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43702</TotalTime>
  <Words>3858</Words>
  <Application>Microsoft Office PowerPoint</Application>
  <PresentationFormat>全屏显示(4:3)</PresentationFormat>
  <Paragraphs>913</Paragraphs>
  <Slides>44</Slides>
  <Notes>35</Notes>
  <HiddenSlides>0</HiddenSlides>
  <MMClips>0</MMClips>
  <ScaleCrop>false</ScaleCrop>
  <HeadingPairs>
    <vt:vector size="6" baseType="variant"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9" baseType="lpstr">
      <vt:lpstr>10月四川电信财务统计分析（1113）</vt:lpstr>
      <vt:lpstr>1_Office 主题</vt:lpstr>
      <vt:lpstr>2_Office 主题</vt:lpstr>
      <vt:lpstr>3_Office 主题</vt:lpstr>
      <vt:lpstr>Photo Editor 照片</vt:lpstr>
      <vt:lpstr>2016天翼飞Young 上海校园歌手大赛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翼曲飞Young好声音校园歌手大赛</dc:title>
  <dc:creator>ROSUN</dc:creator>
  <cp:lastModifiedBy>alexhe</cp:lastModifiedBy>
  <cp:revision>3719</cp:revision>
  <cp:lastPrinted>2012-05-17T01:28:39Z</cp:lastPrinted>
  <dcterms:created xsi:type="dcterms:W3CDTF">2012-04-18T04:34:08Z</dcterms:created>
  <dcterms:modified xsi:type="dcterms:W3CDTF">2016-04-27T08:37:41Z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1107479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D5.0.2</vt:lpwstr>
  </property>
</Properties>
</file>