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474" r:id="rId4"/>
    <p:sldId id="509" r:id="rId5"/>
    <p:sldId id="510" r:id="rId6"/>
    <p:sldId id="518" r:id="rId7"/>
    <p:sldId id="539" r:id="rId8"/>
    <p:sldId id="535" r:id="rId9"/>
    <p:sldId id="540" r:id="rId10"/>
    <p:sldId id="541" r:id="rId11"/>
    <p:sldId id="542" r:id="rId12"/>
    <p:sldId id="534" r:id="rId13"/>
    <p:sldId id="543" r:id="rId14"/>
    <p:sldId id="545" r:id="rId15"/>
    <p:sldId id="480" r:id="rId16"/>
    <p:sldId id="546" r:id="rId17"/>
    <p:sldId id="547" r:id="rId18"/>
    <p:sldId id="548" r:id="rId19"/>
    <p:sldId id="549" r:id="rId20"/>
    <p:sldId id="544" r:id="rId21"/>
    <p:sldId id="551" r:id="rId22"/>
    <p:sldId id="552" r:id="rId23"/>
    <p:sldId id="528" r:id="rId24"/>
    <p:sldId id="47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FFCC"/>
    <a:srgbClr val="FFCCCC"/>
    <a:srgbClr val="0066FF"/>
    <a:srgbClr val="0000FF"/>
    <a:srgbClr val="FF6600"/>
    <a:srgbClr val="FF9900"/>
    <a:srgbClr val="99FF99"/>
    <a:srgbClr val="36D6AB"/>
    <a:srgbClr val="B3E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0162" autoAdjust="0"/>
  </p:normalViewPr>
  <p:slideViewPr>
    <p:cSldViewPr>
      <p:cViewPr varScale="1">
        <p:scale>
          <a:sx n="55" d="100"/>
          <a:sy n="55" d="100"/>
        </p:scale>
        <p:origin x="-1506" y="-78"/>
      </p:cViewPr>
      <p:guideLst>
        <p:guide orient="horz" pos="2208"/>
        <p:guide pos="2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26" cy="7622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fld id="{8E6257E5-F421-4B4F-8D85-FA12689FAACB}" type="datetime1">
              <a:rPr lang="zh-CN" altLang="en-US" smtClean="0"/>
              <a:t>2016-4-7</a:t>
            </a:fld>
            <a:endParaRPr lang="zh-CN" altLang="en-US" dirty="0"/>
          </a:p>
        </p:txBody>
      </p:sp>
      <p:sp>
        <p:nvSpPr>
          <p:cNvPr id="553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defRPr/>
            </a:pPr>
            <a:r>
              <a:rPr lang="zh-CN" sz="1200" dirty="0">
                <a:ea typeface="微软雅黑" pitchFamily="34" charset="-122"/>
              </a:rPr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 dirty="0">
                <a:ea typeface="微软雅黑" pitchFamily="34" charset="-122"/>
              </a:rPr>
              <a:t>第二级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 dirty="0">
                <a:ea typeface="微软雅黑" pitchFamily="34" charset="-122"/>
              </a:rPr>
              <a:t>第三级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 dirty="0">
                <a:ea typeface="微软雅黑" pitchFamily="34" charset="-122"/>
              </a:rPr>
              <a:t>第四级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 dirty="0">
                <a:ea typeface="微软雅黑" pitchFamily="34" charset="-122"/>
              </a:rPr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>
                <a:latin typeface="Arial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>
                <a:latin typeface="Arial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fld id="{E618B7F4-A022-436E-8D49-C8CF66D65BD3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539318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4D041-0598-43B5-B039-7F56A9F37FD8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4D5CE-4864-4DF2-AAFC-23BDF35856DF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275263" y="131763"/>
            <a:ext cx="1604962" cy="58070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1763"/>
            <a:ext cx="4665663" cy="58070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7303B-269B-4323-BFA9-F578E5CD61EB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1D430-5C4C-43D9-906F-DD028C390A8B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14620-AAC5-41DC-A406-458634C215CA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4CBCC-446B-48E3-B875-B90D94EA32A3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41CC6-4204-4362-88E4-BE9C214BD7A6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A44E2-C00B-467A-AE76-7D49533C5897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419C2-EF81-41FD-A69D-0602D14A3B28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A4952-5928-4F24-B518-CA93DD76ACA7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02B4D-9FA6-4A9A-B0B4-EB5F05E2F4FC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7FB15-C068-40DE-98E9-36AB222F50CE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F846D-D775-4497-967B-C40BD6486AB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EDB00-14C9-4E51-B2D0-1B7DD4ADD5A2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FD0E6-0ECB-4FD2-955C-60886E777B8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362A6-BA6E-4713-A80E-8EC2727F86C3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636E8-709F-440C-BA07-228DD9C83C10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6DF8E-D231-49C8-937E-9E5023727814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6D2FA-703A-4B27-B0C5-ECB73CC2EC9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7B4F1-F745-4C7B-BA4A-8B282AD26970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C005C-8619-487A-A9F0-B5E2BBC3D1B3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8AE1F-1310-4BDB-846E-645FA20C2A2F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F2AD8-CF66-49E6-98C7-7E597273CF84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AAA-E5E9-459E-B74B-A183D6481384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7552-8165-4900-96C8-E920FAA427AF}" type="datetime1">
              <a:rPr lang="zh-CN" altLang="en-US"/>
              <a:t>2016-4-7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15967-005A-46AA-8A6B-4B33A6AD983F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127C3-947C-4B6C-80B6-8222D7104439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25538"/>
            <a:ext cx="1549400" cy="481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159000" y="1125538"/>
            <a:ext cx="1549400" cy="481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27172-F3EF-4C9C-A00F-2C9402106716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EEFB4-CC62-422B-8370-955138A1324C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B14C6-2EB9-413E-9802-3F95B480F491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BBC24-82A4-40F8-A6FB-73D952E8C49D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4ED95-0488-49BE-89F9-9DC7D868880F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1F7AA-D801-4F54-9193-83506C5B4646}" type="slidenum">
              <a:rPr lang="zh-CN" altLang="en-US" smtClean="0"/>
              <a:t>‹#›</a:t>
            </a:fld>
            <a:endParaRPr lang="zh-CN" altLang="en-US" sz="1800" dirty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3" cstate="print"/>
          <a:srcRect l="217" t="91434" r="18071"/>
          <a:stretch>
            <a:fillRect/>
          </a:stretch>
        </p:blipFill>
        <p:spPr bwMode="auto">
          <a:xfrm>
            <a:off x="107950" y="6237288"/>
            <a:ext cx="7488238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31763"/>
            <a:ext cx="6423025" cy="776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396" tIns="45697" rIns="91396" bIns="45697" numCol="1" anchor="ctr" anchorCtr="0" compatLnSpc="1"/>
          <a:lstStyle/>
          <a:p>
            <a:pPr lvl="0"/>
            <a:r>
              <a:rPr 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25538"/>
            <a:ext cx="3251200" cy="481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396" tIns="45697" rIns="91396" bIns="45697" numCol="1" anchor="t" anchorCtr="0" compatLnSpc="1"/>
          <a:lstStyle/>
          <a:p>
            <a:pPr lvl="0"/>
            <a:r>
              <a:rPr lang="zh-CN" dirty="0" smtClean="0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dirty="0" smtClean="0">
                <a:sym typeface="Arial" pitchFamily="34" charset="0"/>
              </a:rPr>
              <a:t>二级</a:t>
            </a:r>
          </a:p>
          <a:p>
            <a:pPr lvl="2"/>
            <a:r>
              <a:rPr lang="zh-CN" dirty="0" smtClean="0">
                <a:sym typeface="Arial" pitchFamily="34" charset="0"/>
              </a:rPr>
              <a:t>三级</a:t>
            </a:r>
          </a:p>
          <a:p>
            <a:pPr lvl="3"/>
            <a:r>
              <a:rPr lang="zh-CN" dirty="0" smtClean="0">
                <a:sym typeface="Arial" pitchFamily="34" charset="0"/>
              </a:rPr>
              <a:t>四级</a:t>
            </a:r>
          </a:p>
          <a:p>
            <a:pPr lvl="4"/>
            <a:r>
              <a:rPr lang="zh-CN" dirty="0" smtClean="0">
                <a:sym typeface="Arial" pitchFamily="34" charset="0"/>
              </a:rPr>
              <a:t>五级</a:t>
            </a:r>
          </a:p>
        </p:txBody>
      </p:sp>
      <p:sp>
        <p:nvSpPr>
          <p:cNvPr id="1029" name="幻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75688" y="6519863"/>
            <a:ext cx="3603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396" tIns="45697" rIns="91396" bIns="45697" numCol="1" anchor="ctr" anchorCtr="0" compatLnSpc="1"/>
          <a:lstStyle>
            <a:lvl1pPr algn="r" eaLnBrk="0" hangingPunct="0">
              <a:defRPr sz="1000">
                <a:solidFill>
                  <a:srgbClr val="898989"/>
                </a:solidFill>
                <a:latin typeface="微软雅黑" pitchFamily="34" charset="-122"/>
                <a:ea typeface="微软雅黑" pitchFamily="34" charset="-122"/>
                <a:sym typeface="华文细黑" pitchFamily="2" charset="-122"/>
              </a:defRPr>
            </a:lvl1pPr>
          </a:lstStyle>
          <a:p>
            <a:pPr>
              <a:defRPr/>
            </a:pPr>
            <a:fld id="{73912F9A-3E64-4761-B1CB-EB65764E7665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4102" name="Picture 2" descr="E:\2012\天翼VI\天翼系列logo文件\3G互联网手机\3G.jpg"/>
          <p:cNvPicPr>
            <a:picLocks noChangeAspect="1" noChangeArrowheads="1"/>
          </p:cNvPicPr>
          <p:nvPr/>
        </p:nvPicPr>
        <p:blipFill>
          <a:blip r:embed="rId14" cstate="print"/>
          <a:srcRect l="29761" t="32129" r="27721" b="34795"/>
          <a:stretch>
            <a:fillRect/>
          </a:stretch>
        </p:blipFill>
        <p:spPr bwMode="auto">
          <a:xfrm>
            <a:off x="7667625" y="6237288"/>
            <a:ext cx="941388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4" descr="C:\Users\lenovo\Desktop\飞young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12088" y="0"/>
            <a:ext cx="1331912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Line 5"/>
          <p:cNvSpPr>
            <a:spLocks noChangeShapeType="1"/>
          </p:cNvSpPr>
          <p:nvPr/>
        </p:nvSpPr>
        <p:spPr bwMode="auto">
          <a:xfrm>
            <a:off x="392113" y="762000"/>
            <a:ext cx="7851775" cy="0"/>
          </a:xfrm>
          <a:prstGeom prst="line">
            <a:avLst/>
          </a:prstGeom>
          <a:noFill/>
          <a:ln w="9525" cap="flat" cmpd="sng">
            <a:solidFill>
              <a:srgbClr val="93B3D7"/>
            </a:solidFill>
            <a:round/>
          </a:ln>
        </p:spPr>
        <p:txBody>
          <a:bodyPr lIns="91411" tIns="45705" rIns="91411" bIns="45705" anchor="ctr"/>
          <a:lstStyle/>
          <a:p>
            <a:pPr eaLnBrk="0" hangingPunct="0">
              <a:defRPr/>
            </a:pPr>
            <a:endParaRPr lang="zh-CN" altLang="zh-CN"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marL="802005" indent="-802005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A5504"/>
          </a:solidFill>
          <a:latin typeface="微软雅黑" pitchFamily="34" charset="-122"/>
          <a:ea typeface="微软雅黑" pitchFamily="34" charset="-122"/>
          <a:cs typeface="+mj-cs"/>
          <a:sym typeface="Arial" pitchFamily="34" charset="0"/>
        </a:defRPr>
      </a:lvl1pPr>
      <a:lvl2pPr marL="802005" indent="-802005"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EA5504"/>
          </a:solidFill>
          <a:latin typeface="黑体" pitchFamily="49" charset="-122"/>
          <a:ea typeface="黑体" pitchFamily="49" charset="-122"/>
          <a:sym typeface="Arial" pitchFamily="34" charset="0"/>
        </a:defRPr>
      </a:lvl2pPr>
      <a:lvl3pPr marL="802005" indent="-802005"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EA5504"/>
          </a:solidFill>
          <a:latin typeface="黑体" pitchFamily="49" charset="-122"/>
          <a:ea typeface="黑体" pitchFamily="49" charset="-122"/>
          <a:sym typeface="Arial" pitchFamily="34" charset="0"/>
        </a:defRPr>
      </a:lvl3pPr>
      <a:lvl4pPr marL="802005" indent="-802005"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EA5504"/>
          </a:solidFill>
          <a:latin typeface="黑体" pitchFamily="49" charset="-122"/>
          <a:ea typeface="黑体" pitchFamily="49" charset="-122"/>
          <a:sym typeface="Arial" pitchFamily="34" charset="0"/>
        </a:defRPr>
      </a:lvl4pPr>
      <a:lvl5pPr marL="802005" indent="-802005"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EA5504"/>
          </a:solidFill>
          <a:latin typeface="黑体" pitchFamily="49" charset="-122"/>
          <a:ea typeface="黑体" pitchFamily="49" charset="-122"/>
          <a:sym typeface="Arial" pitchFamily="34" charset="0"/>
        </a:defRPr>
      </a:lvl5pPr>
      <a:lvl6pPr marL="1259205" indent="-802005"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EA5504"/>
          </a:solidFill>
          <a:latin typeface="黑体" pitchFamily="49" charset="-122"/>
          <a:ea typeface="黑体" pitchFamily="49" charset="-122"/>
          <a:sym typeface="Arial" pitchFamily="34" charset="0"/>
        </a:defRPr>
      </a:lvl6pPr>
      <a:lvl7pPr marL="1716405" indent="-802005"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EA5504"/>
          </a:solidFill>
          <a:latin typeface="黑体" pitchFamily="49" charset="-122"/>
          <a:ea typeface="黑体" pitchFamily="49" charset="-122"/>
          <a:sym typeface="Arial" pitchFamily="34" charset="0"/>
        </a:defRPr>
      </a:lvl7pPr>
      <a:lvl8pPr marL="2173605" indent="-802005"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EA5504"/>
          </a:solidFill>
          <a:latin typeface="黑体" pitchFamily="49" charset="-122"/>
          <a:ea typeface="黑体" pitchFamily="49" charset="-122"/>
          <a:sym typeface="Arial" pitchFamily="34" charset="0"/>
        </a:defRPr>
      </a:lvl8pPr>
      <a:lvl9pPr marL="2630805" indent="-802005"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EA5504"/>
          </a:solidFill>
          <a:latin typeface="黑体" pitchFamily="49" charset="-122"/>
          <a:ea typeface="黑体" pitchFamily="49" charset="-122"/>
          <a:sym typeface="Arial" pitchFamily="34" charset="0"/>
        </a:defRPr>
      </a:lvl9pPr>
    </p:titleStyle>
    <p:bodyStyle>
      <a:lvl1pPr marL="341630" indent="-341630" algn="l" defTabSz="455295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SzPct val="150000"/>
        <a:buChar char="•"/>
        <a:defRPr sz="1600" b="1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  <a:sym typeface="Arial" pitchFamily="34" charset="0"/>
        </a:defRPr>
      </a:lvl1pPr>
      <a:lvl2pPr marL="741680" indent="-284480" algn="l" defTabSz="455295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SzPct val="150000"/>
        <a:buFont typeface="Arial" pitchFamily="34" charset="0"/>
        <a:buChar char="–"/>
        <a:defRPr sz="1600" b="1">
          <a:solidFill>
            <a:schemeClr val="tx1"/>
          </a:solidFill>
          <a:latin typeface="微软雅黑" pitchFamily="34" charset="-122"/>
          <a:ea typeface="微软雅黑" pitchFamily="34" charset="-122"/>
          <a:sym typeface="Arial" pitchFamily="34" charset="0"/>
        </a:defRPr>
      </a:lvl2pPr>
      <a:lvl3pPr marL="1141730" indent="-227330" algn="l" defTabSz="455295" rtl="0" eaLnBrk="0" fontAlgn="base" hangingPunct="0">
        <a:spcBef>
          <a:spcPct val="20000"/>
        </a:spcBef>
        <a:spcAft>
          <a:spcPct val="0"/>
        </a:spcAft>
        <a:buSzPct val="150000"/>
        <a:buFont typeface="Arial" pitchFamily="34" charset="0"/>
        <a:buChar char="•"/>
        <a:defRPr sz="1600" b="1">
          <a:solidFill>
            <a:schemeClr val="tx1"/>
          </a:solidFill>
          <a:latin typeface="微软雅黑" pitchFamily="34" charset="-122"/>
          <a:ea typeface="微软雅黑" pitchFamily="34" charset="-122"/>
          <a:sym typeface="Arial" pitchFamily="34" charset="0"/>
        </a:defRPr>
      </a:lvl3pPr>
      <a:lvl4pPr marL="1598930" indent="-227330" algn="l" defTabSz="455295" rtl="0" eaLnBrk="0" fontAlgn="base" hangingPunct="0">
        <a:spcBef>
          <a:spcPct val="20000"/>
        </a:spcBef>
        <a:spcAft>
          <a:spcPct val="0"/>
        </a:spcAft>
        <a:buSzPct val="150000"/>
        <a:buFont typeface="Arial" pitchFamily="34" charset="0"/>
        <a:buChar char="–"/>
        <a:defRPr sz="1600" b="1">
          <a:solidFill>
            <a:schemeClr val="tx1"/>
          </a:solidFill>
          <a:latin typeface="微软雅黑" pitchFamily="34" charset="-122"/>
          <a:ea typeface="微软雅黑" pitchFamily="34" charset="-122"/>
          <a:sym typeface="Arial" pitchFamily="34" charset="0"/>
        </a:defRPr>
      </a:lvl4pPr>
      <a:lvl5pPr marL="2056130" indent="-227330" algn="l" defTabSz="455295" rtl="0" eaLnBrk="0" fontAlgn="base" hangingPunct="0">
        <a:spcBef>
          <a:spcPct val="20000"/>
        </a:spcBef>
        <a:spcAft>
          <a:spcPct val="0"/>
        </a:spcAft>
        <a:buSzPct val="150000"/>
        <a:buFont typeface="Arial" pitchFamily="34" charset="0"/>
        <a:buChar char="»"/>
        <a:defRPr sz="1600" b="1">
          <a:solidFill>
            <a:schemeClr val="tx1"/>
          </a:solidFill>
          <a:latin typeface="微软雅黑" pitchFamily="34" charset="-122"/>
          <a:ea typeface="微软雅黑" pitchFamily="34" charset="-122"/>
          <a:sym typeface="Arial" pitchFamily="34" charset="0"/>
        </a:defRPr>
      </a:lvl5pPr>
      <a:lvl6pPr marL="2513330" indent="-227330" algn="l" defTabSz="455295" rtl="0" eaLnBrk="0" fontAlgn="base" hangingPunct="0">
        <a:spcBef>
          <a:spcPct val="20000"/>
        </a:spcBef>
        <a:spcAft>
          <a:spcPct val="0"/>
        </a:spcAft>
        <a:buSzPct val="150000"/>
        <a:buFont typeface="Arial" pitchFamily="34" charset="0"/>
        <a:buChar char="»"/>
        <a:defRPr sz="1600" b="1">
          <a:solidFill>
            <a:schemeClr val="tx1"/>
          </a:solidFill>
          <a:latin typeface="+mn-lt"/>
          <a:ea typeface="+mn-ea"/>
          <a:sym typeface="Arial" pitchFamily="34" charset="0"/>
        </a:defRPr>
      </a:lvl6pPr>
      <a:lvl7pPr marL="2970530" indent="-227330" algn="l" defTabSz="455295" rtl="0" eaLnBrk="0" fontAlgn="base" hangingPunct="0">
        <a:spcBef>
          <a:spcPct val="20000"/>
        </a:spcBef>
        <a:spcAft>
          <a:spcPct val="0"/>
        </a:spcAft>
        <a:buSzPct val="150000"/>
        <a:buFont typeface="Arial" pitchFamily="34" charset="0"/>
        <a:buChar char="»"/>
        <a:defRPr sz="1600" b="1">
          <a:solidFill>
            <a:schemeClr val="tx1"/>
          </a:solidFill>
          <a:latin typeface="+mn-lt"/>
          <a:ea typeface="+mn-ea"/>
          <a:sym typeface="Arial" pitchFamily="34" charset="0"/>
        </a:defRPr>
      </a:lvl7pPr>
      <a:lvl8pPr marL="3427730" indent="-227330" algn="l" defTabSz="455295" rtl="0" eaLnBrk="0" fontAlgn="base" hangingPunct="0">
        <a:spcBef>
          <a:spcPct val="20000"/>
        </a:spcBef>
        <a:spcAft>
          <a:spcPct val="0"/>
        </a:spcAft>
        <a:buSzPct val="150000"/>
        <a:buFont typeface="Arial" pitchFamily="34" charset="0"/>
        <a:buChar char="»"/>
        <a:defRPr sz="1600" b="1">
          <a:solidFill>
            <a:schemeClr val="tx1"/>
          </a:solidFill>
          <a:latin typeface="+mn-lt"/>
          <a:ea typeface="+mn-ea"/>
          <a:sym typeface="Arial" pitchFamily="34" charset="0"/>
        </a:defRPr>
      </a:lvl8pPr>
      <a:lvl9pPr marL="3884930" indent="-227330" algn="l" defTabSz="455295" rtl="0" eaLnBrk="0" fontAlgn="base" hangingPunct="0">
        <a:spcBef>
          <a:spcPct val="20000"/>
        </a:spcBef>
        <a:spcAft>
          <a:spcPct val="0"/>
        </a:spcAft>
        <a:buSzPct val="150000"/>
        <a:buFont typeface="Arial" pitchFamily="34" charset="0"/>
        <a:buChar char="»"/>
        <a:defRPr sz="1600" b="1">
          <a:solidFill>
            <a:schemeClr val="tx1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dirty="0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dirty="0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dirty="0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dirty="0" smtClean="0">
                <a:sym typeface="Calibri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defRPr sz="1200">
                <a:solidFill>
                  <a:srgbClr val="898989"/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fld id="{477A8915-F6FE-4F71-BEEE-3483CD3D981D}" type="datetime1">
              <a:rPr lang="zh-CN" altLang="en-US" smtClean="0"/>
              <a:t>2016-4-7</a:t>
            </a:fld>
            <a:endParaRPr lang="zh-CN" altLang="en-US" dirty="0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defRPr sz="1200">
                <a:solidFill>
                  <a:srgbClr val="898989"/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zh-CN" dirty="0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0" hangingPunct="0">
              <a:defRPr sz="1200">
                <a:solidFill>
                  <a:srgbClr val="898989"/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fld id="{FDB723FC-9FEF-4EDC-94F4-B2CDFB02957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微软雅黑" pitchFamily="34" charset="-122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微软雅黑" pitchFamily="34" charset="-122"/>
          <a:cs typeface="+mn-cs"/>
          <a:sym typeface="Calibri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微软雅黑" pitchFamily="34" charset="-122"/>
          <a:sym typeface="Calibri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微软雅黑" pitchFamily="34" charset="-122"/>
          <a:sym typeface="Calibri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微软雅黑" pitchFamily="34" charset="-122"/>
          <a:sym typeface="Calibri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微软雅黑" pitchFamily="34" charset="-122"/>
          <a:sym typeface="Calibri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8" descr="PPT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550" y="3175"/>
            <a:ext cx="92265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-86754" y="3733800"/>
            <a:ext cx="9230754" cy="1565757"/>
          </a:xfrm>
          <a:solidFill>
            <a:schemeClr val="bg1">
              <a:lumMod val="85000"/>
              <a:alpha val="40000"/>
            </a:schemeClr>
          </a:solidFill>
        </p:spPr>
        <p:txBody>
          <a:bodyPr/>
          <a:lstStyle/>
          <a:p>
            <a:pPr marL="0" indent="0" algn="ctr"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070C0"/>
                </a:solidFill>
                <a:sym typeface="微软雅黑" pitchFamily="34" charset="-122"/>
              </a:rPr>
              <a:t>“与信仰对话 飞</a:t>
            </a:r>
            <a:r>
              <a:rPr lang="en-US" altLang="zh-CN" dirty="0" smtClean="0">
                <a:solidFill>
                  <a:srgbClr val="0070C0"/>
                </a:solidFill>
                <a:sym typeface="微软雅黑" pitchFamily="34" charset="-122"/>
              </a:rPr>
              <a:t>Young</a:t>
            </a:r>
            <a:r>
              <a:rPr lang="zh-CN" altLang="en-US" dirty="0" smtClean="0">
                <a:solidFill>
                  <a:srgbClr val="0070C0"/>
                </a:solidFill>
                <a:sym typeface="微软雅黑" pitchFamily="34" charset="-122"/>
              </a:rPr>
              <a:t>中国梦</a:t>
            </a:r>
            <a:r>
              <a:rPr lang="en-US" altLang="zh-CN" dirty="0" smtClean="0">
                <a:solidFill>
                  <a:srgbClr val="0070C0"/>
                </a:solidFill>
                <a:sym typeface="微软雅黑" pitchFamily="34" charset="-122"/>
              </a:rPr>
              <a:t>”</a:t>
            </a:r>
            <a:r>
              <a:rPr lang="zh-CN" altLang="en-US" dirty="0" smtClean="0">
                <a:solidFill>
                  <a:srgbClr val="0070C0"/>
                </a:solidFill>
                <a:sym typeface="微软雅黑" pitchFamily="34" charset="-122"/>
              </a:rPr>
              <a:t> 名家报告进校园活动</a:t>
            </a:r>
            <a:r>
              <a:rPr lang="en-US" altLang="zh-CN" dirty="0" smtClean="0">
                <a:solidFill>
                  <a:srgbClr val="0070C0"/>
                </a:solidFill>
                <a:sym typeface="微软雅黑" pitchFamily="34" charset="-122"/>
              </a:rPr>
              <a:t/>
            </a:r>
            <a:br>
              <a:rPr lang="en-US" altLang="zh-CN" dirty="0" smtClean="0">
                <a:solidFill>
                  <a:srgbClr val="0070C0"/>
                </a:solidFill>
                <a:sym typeface="微软雅黑" pitchFamily="34" charset="-122"/>
              </a:rPr>
            </a:br>
            <a:r>
              <a:rPr lang="zh-CN" altLang="en-US" dirty="0">
                <a:solidFill>
                  <a:srgbClr val="0070C0"/>
                </a:solidFill>
                <a:sym typeface="微软雅黑" pitchFamily="34" charset="-122"/>
              </a:rPr>
              <a:t>汇报</a:t>
            </a:r>
            <a:r>
              <a:rPr lang="zh-CN" altLang="en-US" dirty="0" smtClean="0">
                <a:solidFill>
                  <a:srgbClr val="0070C0"/>
                </a:solidFill>
                <a:sym typeface="微软雅黑" pitchFamily="34" charset="-122"/>
              </a:rPr>
              <a:t>方案 </a:t>
            </a:r>
            <a:endParaRPr lang="zh-CN" altLang="en-US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活动规划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0" y="1179995"/>
            <a:ext cx="9144000" cy="4633555"/>
            <a:chOff x="0" y="1179995"/>
            <a:chExt cx="9144000" cy="4633555"/>
          </a:xfrm>
        </p:grpSpPr>
        <p:sp>
          <p:nvSpPr>
            <p:cNvPr id="22" name="矩形 21"/>
            <p:cNvSpPr/>
            <p:nvPr/>
          </p:nvSpPr>
          <p:spPr bwMode="auto">
            <a:xfrm>
              <a:off x="0" y="1728791"/>
              <a:ext cx="9144000" cy="1609162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84474" y="1250721"/>
              <a:ext cx="1773630" cy="1720923"/>
              <a:chOff x="1216757" y="1445825"/>
              <a:chExt cx="1470025" cy="1470025"/>
            </a:xfrm>
          </p:grpSpPr>
          <p:sp>
            <p:nvSpPr>
              <p:cNvPr id="55" name="泪滴形 54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351695" y="1599576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575607" y="1179995"/>
              <a:ext cx="1773630" cy="1773630"/>
              <a:chOff x="1216757" y="1445825"/>
              <a:chExt cx="1470025" cy="1470025"/>
            </a:xfrm>
          </p:grpSpPr>
          <p:sp>
            <p:nvSpPr>
              <p:cNvPr id="53" name="泪滴形 52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351695" y="1599576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526323" y="1198014"/>
              <a:ext cx="1773630" cy="1773630"/>
              <a:chOff x="1216757" y="1445825"/>
              <a:chExt cx="1470025" cy="1470025"/>
            </a:xfrm>
          </p:grpSpPr>
          <p:sp>
            <p:nvSpPr>
              <p:cNvPr id="51" name="泪滴形 50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351695" y="1545570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336032" y="3505226"/>
              <a:ext cx="874140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标准规范       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制定标准规范的执行手册，多频次提高品牌活动影响力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协同合作       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上海团市委、上海电信协同合作，高质量完成实现双赢</a:t>
              </a: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品牌活动       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将“与信仰对话”打造成上海团市委的明星品牌活动 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9" r="13699"/>
            <a:stretch>
              <a:fillRect/>
            </a:stretch>
          </p:blipFill>
          <p:spPr bwMode="auto">
            <a:xfrm>
              <a:off x="847281" y="1430714"/>
              <a:ext cx="1448017" cy="140312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74" r="20074"/>
            <a:stretch>
              <a:fillRect/>
            </a:stretch>
          </p:blipFill>
          <p:spPr bwMode="auto">
            <a:xfrm>
              <a:off x="6738414" y="1318359"/>
              <a:ext cx="1447059" cy="149324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10" t="3677" r="27544" b="-3677"/>
            <a:stretch>
              <a:fillRect/>
            </a:stretch>
          </p:blipFill>
          <p:spPr bwMode="auto">
            <a:xfrm>
              <a:off x="3689130" y="1303719"/>
              <a:ext cx="1448017" cy="14480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4800678" y="2895418"/>
              <a:ext cx="230671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名家报告会</a:t>
              </a: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884158" y="2590514"/>
              <a:ext cx="23067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lang="zh-CN" altLang="en-US" sz="4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场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599186" y="1809112"/>
              <a:ext cx="7240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6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076670" y="1415085"/>
              <a:ext cx="7240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099939" y="1405089"/>
              <a:ext cx="7240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dirty="0"/>
            </a:p>
          </p:txBody>
        </p:sp>
      </p:grpSp>
      <p:pic>
        <p:nvPicPr>
          <p:cNvPr id="3074" name="Picture 2" descr="c:\users\administrator\appdata\roaming\360se6\User Data\temp\20140505145043_10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01" y="1405089"/>
            <a:ext cx="1556093" cy="144090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appdata\roaming\360se6\User Data\temp\20130419163531511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689" y="1318359"/>
            <a:ext cx="1586899" cy="142111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ministrator\appdata\roaming\360se6\User Data\temp\W02011052765259099169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02" y="1280184"/>
            <a:ext cx="1675698" cy="152245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报告会学校名单</a:t>
            </a:r>
          </a:p>
        </p:txBody>
      </p:sp>
      <p:graphicFrame>
        <p:nvGraphicFramePr>
          <p:cNvPr id="5" name="表格占位符 28673"/>
          <p:cNvGraphicFramePr/>
          <p:nvPr/>
        </p:nvGraphicFramePr>
        <p:xfrm>
          <a:off x="295244" y="989768"/>
          <a:ext cx="8307981" cy="5107135"/>
        </p:xfrm>
        <a:graphic>
          <a:graphicData uri="http://schemas.openxmlformats.org/drawingml/2006/table">
            <a:tbl>
              <a:tblPr/>
              <a:tblGrid>
                <a:gridCol w="846586"/>
                <a:gridCol w="3277718"/>
                <a:gridCol w="990938"/>
                <a:gridCol w="3192739"/>
              </a:tblGrid>
              <a:tr h="689253">
                <a:tc gridSpan="4">
                  <a:txBody>
                    <a:bodyPr/>
                    <a:lstStyle>
                      <a:lvl1pPr marL="298450" lvl="0" indent="-298450" algn="l" defTabSz="796925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3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47700" lvl="1" indent="-248920" algn="l">
                        <a:defRPr sz="2000" kern="1200"/>
                      </a:lvl2pPr>
                      <a:lvl3pPr marL="996950" lvl="2" indent="-200025" algn="l">
                        <a:defRPr sz="1800" kern="1200"/>
                      </a:lvl3pPr>
                      <a:lvl4pPr marL="1393825" lvl="3" indent="-198120" algn="l">
                        <a:defRPr sz="1500" kern="1200"/>
                      </a:lvl4pPr>
                      <a:lvl5pPr marL="1792605" lvl="4" indent="-198755" algn="l">
                        <a:defRPr sz="1500" kern="1200"/>
                      </a:lvl5pPr>
                    </a:lstStyle>
                    <a:p>
                      <a:pPr marL="0" lvl="0" indent="0" algn="ctr" defTabSz="455930" eaLnBrk="1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buSzPct val="150000"/>
                        <a:buFont typeface="Arial" charset="0"/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sym typeface="宋体" charset="-122"/>
                        </a:rPr>
                        <a:t>与信仰对话 飞YOUNG中国梦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sym typeface="华文细黑" pitchFamily="2" charset="-122"/>
                        </a:rPr>
                        <a:t>——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sym typeface="宋体" charset="-122"/>
                        </a:rPr>
                        <a:t>报告会场次计划（上海）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sym typeface="华文细黑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502">
                <a:tc>
                  <a:txBody>
                    <a:bodyPr/>
                    <a:lstStyle>
                      <a:lvl1pPr marL="298450" lvl="0" indent="-298450" algn="l" defTabSz="796925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3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47700" lvl="1" indent="-248920" algn="l">
                        <a:defRPr sz="2000" kern="1200"/>
                      </a:lvl2pPr>
                      <a:lvl3pPr marL="996950" lvl="2" indent="-200025" algn="l">
                        <a:defRPr sz="1800" kern="1200"/>
                      </a:lvl3pPr>
                      <a:lvl4pPr marL="1393825" lvl="3" indent="-198120" algn="l">
                        <a:defRPr sz="1500" kern="1200"/>
                      </a:lvl4pPr>
                      <a:lvl5pPr marL="1792605" lvl="4" indent="-198755" algn="l">
                        <a:defRPr sz="1500" kern="1200"/>
                      </a:lvl5pPr>
                    </a:lstStyle>
                    <a:p>
                      <a:pPr marL="0" lvl="0" indent="0" algn="ctr" defTabSz="455930" eaLnBrk="1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buSzPct val="150000"/>
                        <a:buFont typeface="Arial" charset="0"/>
                        <a:buNone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sym typeface="宋体" charset="-122"/>
                        </a:rPr>
                        <a:t>序号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sym typeface="宋体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98450" lvl="0" indent="-298450" algn="l" defTabSz="796925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3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47700" lvl="1" indent="-248920" algn="l">
                        <a:defRPr sz="2000" kern="1200"/>
                      </a:lvl2pPr>
                      <a:lvl3pPr marL="996950" lvl="2" indent="-200025" algn="l">
                        <a:defRPr sz="1800" kern="1200"/>
                      </a:lvl3pPr>
                      <a:lvl4pPr marL="1393825" lvl="3" indent="-198120" algn="l">
                        <a:defRPr sz="1500" kern="1200"/>
                      </a:lvl4pPr>
                      <a:lvl5pPr marL="1792605" lvl="4" indent="-198755" algn="l">
                        <a:defRPr sz="1500" kern="1200"/>
                      </a:lvl5pPr>
                    </a:lstStyle>
                    <a:p>
                      <a:pPr marL="0" lvl="0" indent="0" algn="ctr" defTabSz="455930" eaLnBrk="1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buSzPct val="150000"/>
                        <a:buFont typeface="Arial" charset="0"/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sym typeface="宋体" charset="-122"/>
                        </a:rPr>
                        <a:t>学校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98450" lvl="0" indent="-298450" algn="l" defTabSz="796925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3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47700" lvl="1" indent="-248920" algn="l">
                        <a:defRPr sz="2000" kern="1200"/>
                      </a:lvl2pPr>
                      <a:lvl3pPr marL="996950" lvl="2" indent="-200025" algn="l">
                        <a:defRPr sz="1800" kern="1200"/>
                      </a:lvl3pPr>
                      <a:lvl4pPr marL="1393825" lvl="3" indent="-198120" algn="l">
                        <a:defRPr sz="1500" kern="1200"/>
                      </a:lvl4pPr>
                      <a:lvl5pPr marL="1792605" lvl="4" indent="-198755" algn="l">
                        <a:defRPr sz="1500" kern="1200"/>
                      </a:lvl5pPr>
                    </a:lstStyle>
                    <a:p>
                      <a:pPr marL="0" lvl="0" indent="0" algn="ctr" defTabSz="455930" eaLnBrk="1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buSzPct val="150000"/>
                        <a:buFont typeface="Arial" charset="0"/>
                        <a:buNone/>
                      </a:pPr>
                      <a:r>
                        <a:rPr lang="zh-CN" altLang="en-US" sz="16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sym typeface="宋体" charset="-122"/>
                        </a:rPr>
                        <a:t>序号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sym typeface="宋体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98450" lvl="0" indent="-298450" algn="l" defTabSz="796925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3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charset="-122"/>
                        </a:defRPr>
                      </a:lvl1pPr>
                      <a:lvl2pPr marL="647700" lvl="1" indent="-248920" algn="l">
                        <a:defRPr sz="2000" kern="1200"/>
                      </a:lvl2pPr>
                      <a:lvl3pPr marL="996950" lvl="2" indent="-200025" algn="l">
                        <a:defRPr sz="1800" kern="1200"/>
                      </a:lvl3pPr>
                      <a:lvl4pPr marL="1393825" lvl="3" indent="-198120" algn="l">
                        <a:defRPr sz="1500" kern="1200"/>
                      </a:lvl4pPr>
                      <a:lvl5pPr marL="1792605" lvl="4" indent="-198755" algn="l">
                        <a:defRPr sz="1500" kern="1200"/>
                      </a:lvl5pPr>
                    </a:lstStyle>
                    <a:p>
                      <a:pPr marL="0" lvl="0" indent="0" algn="ctr" defTabSz="455930" eaLnBrk="1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buSzPct val="150000"/>
                        <a:buFont typeface="Arial" charset="0"/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sym typeface="宋体" charset="-122"/>
                        </a:rPr>
                        <a:t>学校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复旦大学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同济大学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上海工程技术大学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上海交通大学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上海电力学院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华东理工大学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上海应用技术学院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东华大学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上海体育学院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华东师范大学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上海音乐学院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上海外国语大学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上海戏剧学院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上海财经大学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上海立信会计学院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上海理工大学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上海电机学院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上海海事大学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上海金融学院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上海海洋大学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上海杉达学院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上海中医药大学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上海商学院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上海师范大学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上海政法学院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上海对外经贸大学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上海第二工业大学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8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华东政法大学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上海建桥学院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与信仰对话，飞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中国梦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-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名家报告进校园活动</a:t>
            </a:r>
          </a:p>
        </p:txBody>
      </p:sp>
      <p:cxnSp>
        <p:nvCxnSpPr>
          <p:cNvPr id="8" name="肘形连接符 7"/>
          <p:cNvCxnSpPr/>
          <p:nvPr/>
        </p:nvCxnSpPr>
        <p:spPr bwMode="auto">
          <a:xfrm>
            <a:off x="381000" y="1371600"/>
            <a:ext cx="8229600" cy="4267200"/>
          </a:xfrm>
          <a:prstGeom prst="bentConnector3">
            <a:avLst>
              <a:gd name="adj1" fmla="val 6999"/>
            </a:avLst>
          </a:prstGeom>
          <a:solidFill>
            <a:srgbClr val="4F81BD"/>
          </a:solidFill>
          <a:ln w="9525" cap="flat" cmpd="sng" algn="ctr">
            <a:solidFill>
              <a:sysClr val="window" lastClr="FFFFFF">
                <a:lumMod val="75000"/>
              </a:sysClr>
            </a:solidFill>
            <a:prstDash val="lgDash"/>
            <a:round/>
            <a:headEnd type="none" w="med" len="med"/>
            <a:tailEnd type="arrow"/>
          </a:ln>
          <a:effectLst/>
        </p:spPr>
      </p:cxnSp>
      <p:pic>
        <p:nvPicPr>
          <p:cNvPr id="9" name="Picture 1" descr="C:\Documents and Settings\Administrator\桌面\图片\公关公司与企业公关部的5点区别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305050"/>
            <a:ext cx="2819400" cy="211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矩形 11"/>
          <p:cNvSpPr/>
          <p:nvPr/>
        </p:nvSpPr>
        <p:spPr>
          <a:xfrm>
            <a:off x="1219200" y="1931164"/>
            <a:ext cx="4495800" cy="2862322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一、活动背景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二、活动规划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三、活动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四、活动意义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前期筹备</a:t>
            </a: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295244" y="1231280"/>
            <a:ext cx="4216969" cy="47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6893" tIns="53447" rIns="106893" bIns="53447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成立“与信仰对话”项目小组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118" y="2209384"/>
            <a:ext cx="8697863" cy="3090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068070">
              <a:lnSpc>
                <a:spcPct val="150000"/>
              </a:lnSpc>
              <a:spcBef>
                <a:spcPts val="700"/>
              </a:spcBef>
              <a:buFont typeface="Wingdings" pitchFamily="2" charset="2"/>
              <a:buChar char="Ø"/>
              <a:tabLst>
                <a:tab pos="206375" algn="l"/>
              </a:tabLst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目的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 defTabSz="1068070">
              <a:lnSpc>
                <a:spcPct val="150000"/>
              </a:lnSpc>
              <a:buSzPct val="70000"/>
              <a:buFont typeface="Arial" pitchFamily="34" charset="0"/>
              <a:buChar char="•"/>
              <a:tabLst>
                <a:tab pos="206375" algn="l"/>
              </a:tabLst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全面落实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团市委与上海电信“与信仰对话”活动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的部署要求，强化组织保障，整体推进落实各项工作，做到上令下达通畅，落地执行有效。</a:t>
            </a:r>
            <a:endParaRPr lang="en-US" altLang="zh-CN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marL="285750" indent="-285750" defTabSz="1068070">
              <a:lnSpc>
                <a:spcPct val="150000"/>
              </a:lnSpc>
              <a:spcBef>
                <a:spcPts val="700"/>
              </a:spcBef>
              <a:buFont typeface="Wingdings" pitchFamily="2" charset="2"/>
              <a:buChar char="Ø"/>
              <a:tabLst>
                <a:tab pos="206375" algn="l"/>
              </a:tabLst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职责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068070">
              <a:lnSpc>
                <a:spcPct val="150000"/>
              </a:lnSpc>
              <a:buFont typeface="Arial" pitchFamily="34" charset="0"/>
              <a:buChar char="•"/>
              <a:tabLst>
                <a:tab pos="206375" algn="l"/>
              </a:tabLst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分析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研究工作整体情况和重大问题，确定原则、目标、内容和工作方案。</a:t>
            </a:r>
          </a:p>
          <a:p>
            <a:pPr marL="285750" indent="-285750" defTabSz="1068070">
              <a:lnSpc>
                <a:spcPct val="150000"/>
              </a:lnSpc>
              <a:buFont typeface="Arial" pitchFamily="34" charset="0"/>
              <a:buChar char="•"/>
              <a:tabLst>
                <a:tab pos="206375" algn="l"/>
              </a:tabLst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具体工作进行指导，协调解决执行中所涉及的重要问题。</a:t>
            </a:r>
          </a:p>
          <a:p>
            <a:pPr marL="285750" indent="-285750" defTabSz="1068070">
              <a:lnSpc>
                <a:spcPct val="150000"/>
              </a:lnSpc>
              <a:buFont typeface="Arial" pitchFamily="34" charset="0"/>
              <a:buChar char="•"/>
              <a:tabLst>
                <a:tab pos="206375" algn="l"/>
              </a:tabLst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所有工作进行安排部署和督促检查。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前期筹备</a:t>
            </a: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295244" y="1231280"/>
            <a:ext cx="4216969" cy="47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6893" tIns="53447" rIns="106893" bIns="53447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成立“与信仰对话”项目小组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0"/>
          <p:cNvSpPr>
            <a:spLocks noChangeArrowheads="1"/>
          </p:cNvSpPr>
          <p:nvPr/>
        </p:nvSpPr>
        <p:spPr bwMode="auto">
          <a:xfrm>
            <a:off x="295244" y="2956856"/>
            <a:ext cx="4200530" cy="2418283"/>
          </a:xfrm>
          <a:prstGeom prst="rect">
            <a:avLst/>
          </a:prstGeom>
          <a:solidFill>
            <a:srgbClr val="FDFFE1"/>
          </a:solidFill>
          <a:ln w="9525" algn="ctr">
            <a:solidFill>
              <a:srgbClr val="E46C0A"/>
            </a:solidFill>
            <a:round/>
          </a:ln>
          <a:effectLst>
            <a:prstShdw prst="shdw17" dist="17961" dir="2700000">
              <a:srgbClr val="000000">
                <a:alpha val="50000"/>
              </a:srgbClr>
            </a:prstShdw>
          </a:effectLst>
        </p:spPr>
        <p:txBody>
          <a:bodyPr lIns="106893" tIns="53447" rIns="106893" bIns="53447"/>
          <a:lstStyle/>
          <a:p>
            <a:pPr algn="just" defTabSz="1068070">
              <a:lnSpc>
                <a:spcPct val="150000"/>
              </a:lnSpc>
              <a:buClr>
                <a:srgbClr val="FB1111"/>
              </a:buClr>
              <a:buSzPct val="70000"/>
              <a:tabLst>
                <a:tab pos="206375" algn="l"/>
              </a:tabLst>
            </a:pPr>
            <a:r>
              <a:rPr lang="zh-CN" altLang="en-US" sz="23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工作</a:t>
            </a:r>
            <a:r>
              <a:rPr lang="zh-CN" altLang="en-US" sz="23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小组</a:t>
            </a:r>
            <a:endParaRPr lang="en-US" altLang="zh-CN" sz="23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 defTabSz="1068070">
              <a:lnSpc>
                <a:spcPct val="150000"/>
              </a:lnSpc>
              <a:buClr>
                <a:srgbClr val="FB1111"/>
              </a:buClr>
              <a:buSzPct val="70000"/>
              <a:tabLst>
                <a:tab pos="20637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联席组长：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团市委学校</a:t>
            </a: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部相关领导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1068070">
              <a:lnSpc>
                <a:spcPct val="150000"/>
              </a:lnSpc>
              <a:buClr>
                <a:srgbClr val="FB1111"/>
              </a:buClr>
              <a:buSzPct val="70000"/>
              <a:tabLst>
                <a:tab pos="20637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上海电信政企部</a:t>
            </a: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领导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1068070">
              <a:lnSpc>
                <a:spcPct val="150000"/>
              </a:lnSpc>
              <a:buClr>
                <a:srgbClr val="FB1111"/>
              </a:buClr>
              <a:buSzPct val="70000"/>
              <a:tabLst>
                <a:tab pos="20637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成      员： 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团市委学校部相关</a:t>
            </a: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负责人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1068070">
              <a:lnSpc>
                <a:spcPct val="150000"/>
              </a:lnSpc>
              <a:buClr>
                <a:srgbClr val="FB1111"/>
              </a:buClr>
              <a:buSzPct val="70000"/>
              <a:tabLst>
                <a:tab pos="206375" algn="l"/>
              </a:tabLst>
            </a:pP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上海电信部门相关</a:t>
            </a:r>
            <a:r>
              <a: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负责人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defTabSz="1068070">
              <a:lnSpc>
                <a:spcPct val="150000"/>
              </a:lnSpc>
              <a:buClr>
                <a:srgbClr val="FB1111"/>
              </a:buClr>
              <a:buSzPct val="70000"/>
              <a:tabLst>
                <a:tab pos="206375" algn="l"/>
              </a:tabLst>
            </a:pPr>
            <a:endParaRPr lang="zh-CN" altLang="en-US" sz="19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766357" y="3965835"/>
            <a:ext cx="4114800" cy="2095240"/>
            <a:chOff x="6716713" y="4172211"/>
            <a:chExt cx="4114800" cy="2095240"/>
          </a:xfrm>
        </p:grpSpPr>
        <p:sp>
          <p:nvSpPr>
            <p:cNvPr id="23" name="矩形 22"/>
            <p:cNvSpPr/>
            <p:nvPr/>
          </p:nvSpPr>
          <p:spPr bwMode="auto">
            <a:xfrm>
              <a:off x="6735763" y="4560889"/>
              <a:ext cx="3981450" cy="1706562"/>
            </a:xfrm>
            <a:prstGeom prst="rect">
              <a:avLst/>
            </a:prstGeom>
            <a:solidFill>
              <a:srgbClr val="FDFFE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prstShdw prst="shdw17" dist="17961" dir="2700000">
                <a:sysClr val="windowText" lastClr="000000">
                  <a:gamma/>
                  <a:shade val="60000"/>
                  <a:invGamma/>
                  <a:alpha val="50000"/>
                </a:sysClr>
              </a:prstShdw>
            </a:effectLst>
          </p:spPr>
          <p:txBody>
            <a:bodyPr lIns="106893" tIns="53447" rIns="106893" bIns="53447"/>
            <a:lstStyle/>
            <a:p>
              <a:pPr defTabSz="1068705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8"/>
            <p:cNvSpPr txBox="1">
              <a:spLocks noChangeArrowheads="1"/>
            </p:cNvSpPr>
            <p:nvPr/>
          </p:nvSpPr>
          <p:spPr bwMode="auto">
            <a:xfrm>
              <a:off x="6716713" y="4681538"/>
              <a:ext cx="4114800" cy="158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6893" tIns="53447" rIns="106893" bIns="53447">
              <a:spAutoFit/>
            </a:bodyPr>
            <a:lstStyle>
              <a:lvl1pPr marL="106680" indent="-106680">
                <a:defRPr sz="2000" b="1">
                  <a:solidFill>
                    <a:srgbClr val="4D4D4D"/>
                  </a:solidFill>
                  <a:latin typeface="Arial" pitchFamily="34" charset="0"/>
                  <a:ea typeface="微软雅黑" pitchFamily="34" charset="-122"/>
                </a:defRPr>
              </a:lvl1pPr>
              <a:lvl2pPr>
                <a:defRPr sz="20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2pPr>
              <a:lvl3pPr>
                <a:defRPr sz="24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3pPr>
              <a:lvl4pPr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4pPr>
              <a:lvl5pPr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5pPr>
              <a:lvl6pPr marL="2513330" indent="-227330" eaLnBrk="0" hangingPunct="0"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6pPr>
              <a:lvl7pPr marL="2970530" indent="-227330" eaLnBrk="0" hangingPunct="0"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7pPr>
              <a:lvl8pPr marL="3427730" indent="-227330" eaLnBrk="0" hangingPunct="0"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8pPr>
              <a:lvl9pPr marL="3884930" indent="-227330" eaLnBrk="0" hangingPunct="0"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9pPr>
            </a:lstStyle>
            <a:p>
              <a:pPr marL="106680" marR="0" lvl="0" indent="-106680" defTabSz="914400" eaLnBrk="1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Tx/>
                <a:buFont typeface="Wingdings" pitchFamily="2" charset="2"/>
                <a:buChar char="Ø"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rPr>
                <a:t>与团市委同召开工作会议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106680" marR="0" lvl="0" indent="-106680" defTabSz="914400" eaLnBrk="1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Tx/>
                <a:buFont typeface="Wingdings" pitchFamily="2" charset="2"/>
                <a:buChar char="Ø"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rPr>
                <a:t>组织宣传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106680" marR="0" lvl="0" indent="-106680" defTabSz="914400" eaLnBrk="1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Tx/>
                <a:buFont typeface="Wingdings" pitchFamily="2" charset="2"/>
                <a:buChar char="Ø"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rPr>
                <a:t>协调督进各级公司开展工作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764783" y="4172211"/>
              <a:ext cx="1190500" cy="400326"/>
            </a:xfrm>
            <a:prstGeom prst="rect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lIns="106893" tIns="53447" rIns="106893" bIns="53447">
              <a:spAutoFit/>
            </a:bodyPr>
            <a:lstStyle/>
            <a:p>
              <a:pPr defTabSz="106870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9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上海电信</a:t>
              </a:r>
              <a:endParaRPr lang="zh-CN" altLang="en-US" sz="19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60895" y="2130616"/>
            <a:ext cx="4000500" cy="1724718"/>
            <a:chOff x="6831013" y="1418533"/>
            <a:chExt cx="4000500" cy="1724718"/>
          </a:xfrm>
        </p:grpSpPr>
        <p:sp>
          <p:nvSpPr>
            <p:cNvPr id="24" name="矩形 23"/>
            <p:cNvSpPr/>
            <p:nvPr/>
          </p:nvSpPr>
          <p:spPr bwMode="auto">
            <a:xfrm>
              <a:off x="6831013" y="1771651"/>
              <a:ext cx="4000500" cy="1371600"/>
            </a:xfrm>
            <a:prstGeom prst="rect">
              <a:avLst/>
            </a:prstGeom>
            <a:solidFill>
              <a:srgbClr val="FDFFE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prstShdw prst="shdw17" dist="17961" dir="2700000">
                <a:sysClr val="windowText" lastClr="000000">
                  <a:gamma/>
                  <a:shade val="60000"/>
                  <a:invGamma/>
                  <a:alpha val="50000"/>
                </a:sysClr>
              </a:prstShdw>
            </a:effectLst>
          </p:spPr>
          <p:txBody>
            <a:bodyPr lIns="106893" tIns="53447" rIns="106893" bIns="53447"/>
            <a:lstStyle/>
            <a:p>
              <a:pPr defTabSz="1068705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1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6831013" y="1927225"/>
              <a:ext cx="3970337" cy="12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6893" tIns="53447" rIns="106893" bIns="53447">
              <a:spAutoFit/>
            </a:bodyPr>
            <a:lstStyle>
              <a:lvl1pPr marL="215900" indent="-215900">
                <a:defRPr sz="2000" b="1">
                  <a:solidFill>
                    <a:srgbClr val="4D4D4D"/>
                  </a:solidFill>
                  <a:latin typeface="Arial" pitchFamily="34" charset="0"/>
                  <a:ea typeface="微软雅黑" pitchFamily="34" charset="-122"/>
                </a:defRPr>
              </a:lvl1pPr>
              <a:lvl2pPr>
                <a:defRPr sz="20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2pPr>
              <a:lvl3pPr>
                <a:defRPr sz="24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3pPr>
              <a:lvl4pPr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4pPr>
              <a:lvl5pPr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5pPr>
              <a:lvl6pPr marL="2513330" indent="-227330" eaLnBrk="0" hangingPunct="0"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6pPr>
              <a:lvl7pPr marL="2970530" indent="-227330" eaLnBrk="0" hangingPunct="0"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7pPr>
              <a:lvl8pPr marL="3427730" indent="-227330" eaLnBrk="0" hangingPunct="0"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8pPr>
              <a:lvl9pPr marL="3884930" indent="-227330" eaLnBrk="0" hangingPunct="0">
                <a:defRPr sz="1700">
                  <a:solidFill>
                    <a:schemeClr val="bg1"/>
                  </a:solidFill>
                  <a:latin typeface="Arial" pitchFamily="34" charset="0"/>
                  <a:ea typeface="华文细黑" pitchFamily="2" charset="-122"/>
                </a:defRPr>
              </a:lvl9pPr>
            </a:lstStyle>
            <a:p>
              <a:pPr marL="215900" marR="0" lvl="0" indent="-215900" defTabSz="914400" eaLnBrk="1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Tx/>
                <a:buFont typeface="Wingdings" pitchFamily="2" charset="2"/>
                <a:buChar char="Ø"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rPr>
                <a:t>发文并与电信召开工作会议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215900" marR="0" lvl="0" indent="-215900" defTabSz="914400" eaLnBrk="1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Tx/>
                <a:buFont typeface="Wingdings" pitchFamily="2" charset="2"/>
                <a:buChar char="Ø"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rPr>
                <a:t>协调各级团委配合开展工作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836475" y="1418533"/>
              <a:ext cx="946843" cy="400326"/>
            </a:xfrm>
            <a:prstGeom prst="rect">
              <a:avLst/>
            </a:prstGeom>
            <a:gradFill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lIns="106893" tIns="53447" rIns="106893" bIns="53447">
              <a:spAutoFit/>
            </a:bodyPr>
            <a:lstStyle/>
            <a:p>
              <a:pPr defTabSz="106870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9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团市委</a:t>
              </a:r>
              <a:endParaRPr lang="zh-CN" altLang="en-US" sz="19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前期筹备</a:t>
            </a: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316610" y="1231280"/>
            <a:ext cx="1446980" cy="47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6893" tIns="53447" rIns="106893" bIns="53447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项目分工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5244" y="1828254"/>
            <a:ext cx="8545412" cy="4110538"/>
            <a:chOff x="295244" y="2039576"/>
            <a:chExt cx="8545412" cy="4110538"/>
          </a:xfrm>
        </p:grpSpPr>
        <p:sp>
          <p:nvSpPr>
            <p:cNvPr id="17" name="TextBox 16"/>
            <p:cNvSpPr txBox="1"/>
            <p:nvPr/>
          </p:nvSpPr>
          <p:spPr>
            <a:xfrm>
              <a:off x="2145037" y="2039576"/>
              <a:ext cx="5107142" cy="176993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txBody>
            <a:bodyPr wrap="square" lIns="106893" tIns="53447" rIns="106893" bIns="53447">
              <a:spAutoFit/>
            </a:bodyPr>
            <a:lstStyle/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团市委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统筹部署工作，协同沟通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组织各高校团组织积极参与活动。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严格督进各项工作开展，确保工作落到实处。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419548" y="3964684"/>
              <a:ext cx="4421108" cy="218543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wrap="square" lIns="106893" tIns="53447" rIns="106893" bIns="53447">
              <a:spAutoFit/>
            </a:bodyPr>
            <a:lstStyle/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执行公司：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整体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策划和推进合作方案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制定活动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统一执行模板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活动管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控，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确保活动效果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  <a:p>
              <a: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配合各团组织</a:t>
              </a: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、各分公司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的沟通对接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5244" y="3964684"/>
              <a:ext cx="4005278" cy="218543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lIns="106893" tIns="53447" rIns="106893" bIns="53447">
              <a:spAutoFit/>
            </a:bodyPr>
            <a:lstStyle>
              <a:defPPr>
                <a:defRPr lang="zh-CN"/>
              </a:defPPr>
              <a:lvl1pPr marL="400685" indent="-400685" defTabSz="1068705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Ø"/>
                <a:defRPr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/>
                <a:t>上海电信：</a:t>
              </a:r>
              <a:endParaRPr lang="en-US" altLang="zh-CN" dirty="0" smtClean="0"/>
            </a:p>
            <a:p>
              <a:pPr>
                <a:buFont typeface="Arial" pitchFamily="34" charset="0"/>
                <a:buChar char="•"/>
              </a:pPr>
              <a:r>
                <a:rPr lang="zh-CN" altLang="en-US" dirty="0" smtClean="0"/>
                <a:t>组织自有进行媒体</a:t>
              </a:r>
              <a:r>
                <a:rPr lang="zh-CN" altLang="en-US" dirty="0"/>
                <a:t>宣传、报道</a:t>
              </a:r>
              <a:endParaRPr lang="en-US" altLang="zh-CN" dirty="0"/>
            </a:p>
            <a:p>
              <a:pPr>
                <a:buFont typeface="Arial" pitchFamily="34" charset="0"/>
                <a:buChar char="•"/>
              </a:pPr>
              <a:r>
                <a:rPr lang="zh-CN" altLang="en-US" dirty="0"/>
                <a:t>与</a:t>
              </a:r>
              <a:r>
                <a:rPr lang="zh-CN" altLang="en-US" dirty="0" smtClean="0"/>
                <a:t>团市委召开工作会议</a:t>
              </a:r>
              <a:endParaRPr lang="en-US" altLang="zh-CN" dirty="0"/>
            </a:p>
            <a:p>
              <a:pPr>
                <a:buFont typeface="Arial" pitchFamily="34" charset="0"/>
                <a:buChar char="•"/>
              </a:pPr>
              <a:r>
                <a:rPr lang="zh-CN" altLang="en-US" dirty="0" smtClean="0"/>
                <a:t>承接各项</a:t>
              </a:r>
              <a:r>
                <a:rPr lang="zh-CN" altLang="en-US" dirty="0"/>
                <a:t>活动组织要求</a:t>
              </a:r>
              <a:endParaRPr lang="en-US" altLang="zh-CN" dirty="0"/>
            </a:p>
            <a:p>
              <a:pPr>
                <a:buFont typeface="Arial" pitchFamily="34" charset="0"/>
                <a:buChar char="•"/>
              </a:pPr>
              <a:r>
                <a:rPr lang="zh-CN" altLang="en-US" dirty="0" smtClean="0"/>
                <a:t>配合加强</a:t>
              </a:r>
              <a:r>
                <a:rPr lang="zh-CN" altLang="en-US" dirty="0"/>
                <a:t>与各级团委</a:t>
              </a:r>
              <a:r>
                <a:rPr lang="zh-CN" altLang="en-US" dirty="0" smtClean="0"/>
                <a:t>沟通执行</a:t>
              </a:r>
              <a:endParaRPr lang="en-US" altLang="zh-CN" dirty="0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中期执行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项目启动会</a:t>
            </a:r>
          </a:p>
        </p:txBody>
      </p:sp>
      <p:sp>
        <p:nvSpPr>
          <p:cNvPr id="9" name="矩形 16"/>
          <p:cNvSpPr>
            <a:spLocks noChangeArrowheads="1"/>
          </p:cNvSpPr>
          <p:nvPr/>
        </p:nvSpPr>
        <p:spPr bwMode="auto">
          <a:xfrm>
            <a:off x="144352" y="989768"/>
            <a:ext cx="8848756" cy="6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与信仰对话 飞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梦” 活动启动仪式暨首场报告会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9222" y="2056932"/>
            <a:ext cx="7622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一、时间：</a:t>
            </a:r>
            <a:r>
              <a:rPr lang="en-US" altLang="zh-CN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二、会场设置：复旦大学（暂定）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三、活动内容：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、“与信仰对话”项目启动会</a:t>
            </a:r>
            <a:r>
              <a:rPr lang="en-US" altLang="zh-CN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---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明确活动推进、工作安排</a:t>
            </a:r>
            <a:endParaRPr lang="en-US" altLang="zh-CN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“与信仰对话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启动仪式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----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领导讲话、活动规划、启动仪式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首场明星报告会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----TED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演讲、座谈讨论、现场互动 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中期执行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项目启动会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0892" y="1420932"/>
          <a:ext cx="8848757" cy="4801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1700"/>
                <a:gridCol w="1427685"/>
                <a:gridCol w="1586317"/>
                <a:gridCol w="4283055"/>
              </a:tblGrid>
              <a:tr h="36420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项目</a:t>
                      </a:r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分项</a:t>
                      </a:r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微软雅黑" pitchFamily="34" charset="-122"/>
                          <a:ea typeface="微软雅黑" pitchFamily="34" charset="-122"/>
                        </a:rPr>
                        <a:t>内容</a:t>
                      </a:r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478839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项目启动会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14:00-15:00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团市委、上海电信、高校团委领导参会明确项目推进安排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入场、暖场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15:00-15:30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领导嘉宾、学生入场；播放视频宣传片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启动仪式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主持人开场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15:30-15:35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介绍到场嘉宾、活动信息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领导致辞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15:35-15:45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团市委领导致辞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15:45-15:55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上海电信领导致辞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启动仪式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15:55-16:00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启动仪式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明星报告会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主持人串场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16:00-16:05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介绍主讲嘉宾、引导上台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47883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座谈讨论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16:05-16:25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邀请团市委、上海电信、校方、明星嘉宾四方开展现场座谈讨论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TED</a:t>
                      </a:r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演讲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16:25-17:00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明星嘉宾</a:t>
                      </a:r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TED</a:t>
                      </a:r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演讲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现场互动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17:00-17:10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现场学生互动提问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4207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活动结束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17:10-17:30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latin typeface="微软雅黑" pitchFamily="34" charset="-122"/>
                          <a:ea typeface="微软雅黑" pitchFamily="34" charset="-122"/>
                        </a:rPr>
                        <a:t>嘉宾、学生散场</a:t>
                      </a:r>
                      <a:endParaRPr lang="zh-CN" altLang="en-US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05473" y="846255"/>
            <a:ext cx="7622600" cy="56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四、活动流程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中期执行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项目启动会</a:t>
            </a:r>
          </a:p>
        </p:txBody>
      </p:sp>
      <p:sp>
        <p:nvSpPr>
          <p:cNvPr id="5" name="矩形 4"/>
          <p:cNvSpPr/>
          <p:nvPr/>
        </p:nvSpPr>
        <p:spPr>
          <a:xfrm>
            <a:off x="303344" y="648341"/>
            <a:ext cx="7622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五、活动亮点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666" y="1218446"/>
            <a:ext cx="9009192" cy="5564498"/>
            <a:chOff x="74666" y="1294672"/>
            <a:chExt cx="9009192" cy="5564498"/>
          </a:xfrm>
        </p:grpSpPr>
        <p:grpSp>
          <p:nvGrpSpPr>
            <p:cNvPr id="4" name="组合 3"/>
            <p:cNvGrpSpPr/>
            <p:nvPr/>
          </p:nvGrpSpPr>
          <p:grpSpPr>
            <a:xfrm>
              <a:off x="74666" y="1294672"/>
              <a:ext cx="9009192" cy="5563327"/>
              <a:chOff x="74666" y="1712325"/>
              <a:chExt cx="9009192" cy="5563327"/>
            </a:xfrm>
          </p:grpSpPr>
          <p:pic>
            <p:nvPicPr>
              <p:cNvPr id="4098" name="Picture 2" descr="c:\users\administrator\appdata\roaming\360se6\User Data\temp\4b61351d5093aa6631bf0dc0939_p1_mk1_wm35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40537" y="1724843"/>
                <a:ext cx="2268074" cy="1801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矩形 2"/>
              <p:cNvSpPr/>
              <p:nvPr/>
            </p:nvSpPr>
            <p:spPr bwMode="auto">
              <a:xfrm>
                <a:off x="2445772" y="1712325"/>
                <a:ext cx="2285527" cy="181401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邀请</a:t>
                </a:r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三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方代表共同组织项目启动会，布置相关工作，明确项目推进。</a:t>
                </a:r>
                <a:endParaRPr kumimoji="0" lang="zh-CN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4100" name="Picture 4" descr="c:\users\administrator\appdata\roaming\360se6\User Data\temp\20130104093902_5937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666" y="1712325"/>
                <a:ext cx="2371106" cy="1814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矩形 7"/>
              <p:cNvSpPr/>
              <p:nvPr/>
            </p:nvSpPr>
            <p:spPr bwMode="auto">
              <a:xfrm>
                <a:off x="7008611" y="1712325"/>
                <a:ext cx="2075247" cy="1814016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召开启动仪式，扩大“与信仰对话”品牌活动市场声量</a:t>
                </a:r>
              </a:p>
            </p:txBody>
          </p:sp>
          <p:pic>
            <p:nvPicPr>
              <p:cNvPr id="4102" name="Picture 6" descr="http://www.ccpit.org/Contents/Channel_350/2009/0306/167853/onlineeditimages/file71236331549507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0173"/>
              <a:stretch>
                <a:fillRect/>
              </a:stretch>
            </p:blipFill>
            <p:spPr bwMode="auto">
              <a:xfrm>
                <a:off x="74666" y="3622024"/>
                <a:ext cx="3971737" cy="17312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矩形 9"/>
              <p:cNvSpPr/>
              <p:nvPr/>
            </p:nvSpPr>
            <p:spPr bwMode="auto">
              <a:xfrm>
                <a:off x="4046403" y="3622024"/>
                <a:ext cx="5037455" cy="173125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结合活动开展，邀请明星嘉宾、团市委、高校、上海电信四方领导现场进行座谈讨论，就行业问题进行主题讨论，扩大社会影响力。</a:t>
                </a:r>
              </a:p>
            </p:txBody>
          </p:sp>
          <p:sp>
            <p:nvSpPr>
              <p:cNvPr id="13" name="矩形 12"/>
              <p:cNvSpPr/>
              <p:nvPr/>
            </p:nvSpPr>
            <p:spPr bwMode="auto">
              <a:xfrm>
                <a:off x="74667" y="5417107"/>
                <a:ext cx="3971736" cy="185854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marL="0" marR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首场报告会采用时下流行的</a:t>
                </a:r>
                <a:r>
                  <a:rPr kumimoji="0" lang="en-US" altLang="zh-CN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TED</a:t>
                </a:r>
                <a:r>
                  <a:rPr kumimoji="0" lang="zh-CN" alt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式演讲，创新活动形式，吸引关注，彰显政府创新能力。</a:t>
                </a:r>
              </a:p>
            </p:txBody>
          </p:sp>
        </p:grpSp>
        <p:pic>
          <p:nvPicPr>
            <p:cNvPr id="4104" name="Picture 8" descr="c:\users\administrator\appdata\roaming\360se6\User Data\temp\dd914da0448cbc341fcffb8775d1e465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174" b="23924"/>
            <a:stretch>
              <a:fillRect/>
            </a:stretch>
          </p:blipFill>
          <p:spPr bwMode="auto">
            <a:xfrm>
              <a:off x="4046403" y="5015380"/>
              <a:ext cx="5037455" cy="1843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中期执行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名家报告会 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304800" y="1295400"/>
            <a:ext cx="8610600" cy="1143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lvl="0" algn="ct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分享报告会环节构成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304800" y="5105400"/>
            <a:ext cx="8610600" cy="76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lvl="0"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外场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电信品牌外场宣传促销活动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04800" y="2514600"/>
            <a:ext cx="8610600" cy="2514600"/>
            <a:chOff x="0" y="2514600"/>
            <a:chExt cx="10432143" cy="2514600"/>
          </a:xfrm>
        </p:grpSpPr>
        <p:sp>
          <p:nvSpPr>
            <p:cNvPr id="7" name="矩形 6"/>
            <p:cNvSpPr/>
            <p:nvPr/>
          </p:nvSpPr>
          <p:spPr bwMode="auto">
            <a:xfrm>
              <a:off x="0" y="2514600"/>
              <a:ext cx="1669143" cy="25146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lvl="0"/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开场暖场</a:t>
              </a:r>
              <a:endParaRPr lang="en-US" altLang="zh-CN" sz="20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/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以电信视频暖场，宣传企业形象</a:t>
              </a:r>
              <a:endPara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5257800" y="2514600"/>
              <a:ext cx="1669143" cy="2514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lvl="0" algn="ctr"/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演讲</a:t>
              </a:r>
              <a:endParaRPr lang="en-US" altLang="zh-CN" sz="20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/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以“与信仰对话，飞</a:t>
              </a:r>
              <a:r>
                <a:rPr lang="en-US" altLang="zh-CN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Young</a:t>
              </a:r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中国梦”为主题思想的演讲</a:t>
              </a:r>
              <a:endPara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8763000" y="2514600"/>
              <a:ext cx="1669143" cy="25146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lvl="0"/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现场抽奖</a:t>
              </a:r>
              <a:endParaRPr lang="en-US" altLang="zh-CN" sz="20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/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电信赞助现场抽奖，活跃现场氛围。由主讲嘉宾现场抽奖。</a:t>
              </a:r>
              <a:endPara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7010400" y="2514600"/>
              <a:ext cx="1669143" cy="25146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lvl="0"/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现场提问</a:t>
              </a:r>
              <a:endParaRPr lang="en-US" altLang="zh-CN" sz="20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/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由现场听众根据报告会内容提出问题，由主讲嘉宾回答关于演讲内容的问题。</a:t>
              </a:r>
              <a:endParaRPr lang="zh-CN" altLang="en-US" sz="14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1752600" y="2514600"/>
              <a:ext cx="1669143" cy="2514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lvl="0" algn="ctr"/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领导讲话</a:t>
              </a:r>
              <a:endParaRPr lang="en-US" altLang="zh-CN" sz="20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团省委领导、中国电信省级公司领导、所在高校领导 分别对“与信仰对话，飞</a:t>
              </a:r>
              <a:r>
                <a:rPr lang="en-US" altLang="zh-CN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Young</a:t>
              </a:r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中国梦”名家报告进校园活动进行讲话</a:t>
              </a:r>
              <a:endPara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3505200" y="2514600"/>
              <a:ext cx="1669143" cy="2514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lvl="0" algn="ctr"/>
              <a:r>
                <a:rPr lang="zh-CN" altLang="en-US" sz="2000" b="1" dirty="0" smtClean="0">
                  <a:latin typeface="微软雅黑" pitchFamily="34" charset="-122"/>
                  <a:ea typeface="微软雅黑" pitchFamily="34" charset="-122"/>
                </a:rPr>
                <a:t>活动启动</a:t>
              </a:r>
              <a:endParaRPr lang="en-US" altLang="zh-CN" sz="20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/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对“与信仰对话，飞</a:t>
              </a:r>
              <a:r>
                <a:rPr lang="en-US" altLang="zh-CN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Young</a:t>
              </a:r>
              <a:r>
                <a:rPr lang="zh-CN" altLang="en-US" sz="14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中国梦”名家报告进校园活动进行启动</a:t>
              </a:r>
              <a:endParaRPr lang="en-US" altLang="zh-CN" sz="1400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与信仰对话，飞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中国梦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-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名家报告进校园活动</a:t>
            </a:r>
          </a:p>
        </p:txBody>
      </p:sp>
      <p:cxnSp>
        <p:nvCxnSpPr>
          <p:cNvPr id="8" name="肘形连接符 7"/>
          <p:cNvCxnSpPr/>
          <p:nvPr/>
        </p:nvCxnSpPr>
        <p:spPr bwMode="auto">
          <a:xfrm>
            <a:off x="381000" y="1371600"/>
            <a:ext cx="8229600" cy="4267200"/>
          </a:xfrm>
          <a:prstGeom prst="bentConnector3">
            <a:avLst>
              <a:gd name="adj1" fmla="val 6999"/>
            </a:avLst>
          </a:prstGeom>
          <a:solidFill>
            <a:srgbClr val="4F81BD"/>
          </a:solidFill>
          <a:ln w="9525" cap="flat" cmpd="sng" algn="ctr">
            <a:solidFill>
              <a:sysClr val="window" lastClr="FFFFFF">
                <a:lumMod val="75000"/>
              </a:sysClr>
            </a:solidFill>
            <a:prstDash val="lgDash"/>
            <a:round/>
            <a:headEnd type="none" w="med" len="med"/>
            <a:tailEnd type="arrow"/>
          </a:ln>
          <a:effectLst/>
        </p:spPr>
      </p:cxnSp>
      <p:pic>
        <p:nvPicPr>
          <p:cNvPr id="9" name="Picture 1" descr="C:\Documents and Settings\Administrator\桌面\图片\公关公司与企业公关部的5点区别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305050"/>
            <a:ext cx="2819400" cy="211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矩形 11"/>
          <p:cNvSpPr/>
          <p:nvPr/>
        </p:nvSpPr>
        <p:spPr>
          <a:xfrm>
            <a:off x="1219200" y="1931164"/>
            <a:ext cx="4495800" cy="2862322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一、活动背景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二、活动规划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三、活动执行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四、活动意义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中期执行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工作总结汇报会</a:t>
            </a:r>
          </a:p>
        </p:txBody>
      </p:sp>
      <p:sp>
        <p:nvSpPr>
          <p:cNvPr id="8" name="矩形 7"/>
          <p:cNvSpPr/>
          <p:nvPr/>
        </p:nvSpPr>
        <p:spPr>
          <a:xfrm>
            <a:off x="305445" y="2477537"/>
            <a:ext cx="8392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年中会议：重点对上半年活动的开展进行总结汇报，总结活动开展情况，针对活动中存在的问题进行讨论改善，并制定下半年工作计划；</a:t>
            </a:r>
            <a:endParaRPr lang="en-US" altLang="zh-CN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年终会议：针对本次项目进行总结汇报，结合活动过程中的优秀院校进行表彰，优秀事迹和成果进行整理，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提交项目成果展材料</a:t>
            </a:r>
            <a:r>
              <a:rPr lang="zh-CN" altLang="en-US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文件。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1493" y="1065994"/>
            <a:ext cx="7400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结合活动推进，在年中、年终各召开一次项目总结汇报会议</a:t>
            </a:r>
            <a:endParaRPr lang="en-US" altLang="zh-CN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与信仰对话，飞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中国梦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-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名家报告进校园活动</a:t>
            </a:r>
          </a:p>
        </p:txBody>
      </p:sp>
      <p:cxnSp>
        <p:nvCxnSpPr>
          <p:cNvPr id="8" name="肘形连接符 7"/>
          <p:cNvCxnSpPr/>
          <p:nvPr/>
        </p:nvCxnSpPr>
        <p:spPr bwMode="auto">
          <a:xfrm>
            <a:off x="381000" y="1371600"/>
            <a:ext cx="8229600" cy="4267200"/>
          </a:xfrm>
          <a:prstGeom prst="bentConnector3">
            <a:avLst>
              <a:gd name="adj1" fmla="val 6999"/>
            </a:avLst>
          </a:prstGeom>
          <a:solidFill>
            <a:srgbClr val="4F81BD"/>
          </a:solidFill>
          <a:ln w="9525" cap="flat" cmpd="sng" algn="ctr">
            <a:solidFill>
              <a:sysClr val="window" lastClr="FFFFFF">
                <a:lumMod val="75000"/>
              </a:sysClr>
            </a:solidFill>
            <a:prstDash val="lgDash"/>
            <a:round/>
            <a:headEnd type="none" w="med" len="med"/>
            <a:tailEnd type="arrow"/>
          </a:ln>
          <a:effectLst/>
        </p:spPr>
      </p:cxnSp>
      <p:pic>
        <p:nvPicPr>
          <p:cNvPr id="9" name="Picture 1" descr="C:\Documents and Settings\Administrator\桌面\图片\公关公司与企业公关部的5点区别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305050"/>
            <a:ext cx="2819400" cy="211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矩形 11"/>
          <p:cNvSpPr/>
          <p:nvPr/>
        </p:nvSpPr>
        <p:spPr>
          <a:xfrm>
            <a:off x="1219200" y="1931164"/>
            <a:ext cx="4495800" cy="2862322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一、活动背景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二、活动规划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三、活动</a:t>
            </a: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四、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活动意义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活动意义</a:t>
            </a:r>
          </a:p>
        </p:txBody>
      </p:sp>
      <p:sp>
        <p:nvSpPr>
          <p:cNvPr id="24" name="矩形 23"/>
          <p:cNvSpPr/>
          <p:nvPr/>
        </p:nvSpPr>
        <p:spPr>
          <a:xfrm>
            <a:off x="295244" y="1897080"/>
            <a:ext cx="80105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积极响应团中央“中国梦”系列活动开展；</a:t>
            </a:r>
            <a:endParaRPr lang="en-US" altLang="zh-CN" sz="2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将“与信仰对话”打造成上海团市委明星品牌活动，持续开展；</a:t>
            </a:r>
            <a:endParaRPr lang="en-US" altLang="zh-CN" sz="2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深化团（校）企合作；</a:t>
            </a:r>
            <a:endParaRPr lang="en-US" altLang="zh-CN" sz="2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通过活动开展，引导媒体报道，营造积极向上、正能量的社会风气，提升政府社会形象。</a:t>
            </a:r>
            <a:endParaRPr lang="en-US" altLang="zh-CN" sz="20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Page</a:t>
            </a:r>
            <a:fld id="{4CC10860-9B88-44E2-AB59-BEE86176A3BF}" type="slidenum">
              <a:rPr lang="zh-CN" altLang="en-US" smtClean="0"/>
              <a:t>23</a:t>
            </a:fld>
            <a:endParaRPr lang="en-US" altLang="zh-CN"/>
          </a:p>
        </p:txBody>
      </p:sp>
      <p:pic>
        <p:nvPicPr>
          <p:cNvPr id="3" name="图片 8" descr="PPT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550" y="0"/>
            <a:ext cx="92265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657600" y="3810000"/>
            <a:ext cx="18790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   谢</a:t>
            </a:r>
            <a:endParaRPr lang="en-US" altLang="zh-CN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Thanks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</a:p>
        </p:txBody>
      </p:sp>
      <p:sp>
        <p:nvSpPr>
          <p:cNvPr id="3" name="矩形 2"/>
          <p:cNvSpPr/>
          <p:nvPr/>
        </p:nvSpPr>
        <p:spPr>
          <a:xfrm>
            <a:off x="381000" y="3352800"/>
            <a:ext cx="8458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ea typeface="微软雅黑" pitchFamily="34" charset="-122"/>
              </a:rPr>
              <a:t>     “</a:t>
            </a:r>
            <a:r>
              <a:rPr lang="zh-CN" altLang="en-US" sz="1600" dirty="0">
                <a:ea typeface="微软雅黑" pitchFamily="34" charset="-122"/>
              </a:rPr>
              <a:t>与信仰对话，飞</a:t>
            </a:r>
            <a:r>
              <a:rPr lang="en-US" altLang="zh-CN" sz="1600" dirty="0">
                <a:ea typeface="微软雅黑" pitchFamily="34" charset="-122"/>
              </a:rPr>
              <a:t>Young</a:t>
            </a:r>
            <a:r>
              <a:rPr lang="zh-CN" altLang="en-US" sz="1600" dirty="0">
                <a:ea typeface="微软雅黑" pitchFamily="34" charset="-122"/>
              </a:rPr>
              <a:t>中国梦</a:t>
            </a:r>
            <a:r>
              <a:rPr lang="zh-CN" altLang="en-US" sz="1600" dirty="0" smtClean="0">
                <a:ea typeface="微软雅黑" pitchFamily="34" charset="-122"/>
              </a:rPr>
              <a:t>”是团中央</a:t>
            </a:r>
            <a:r>
              <a:rPr lang="zh-CN" altLang="en-US" sz="1600" dirty="0">
                <a:ea typeface="微软雅黑" pitchFamily="34" charset="-122"/>
              </a:rPr>
              <a:t>与中国</a:t>
            </a:r>
            <a:r>
              <a:rPr lang="zh-CN" altLang="en-US" sz="1600" dirty="0" smtClean="0">
                <a:ea typeface="微软雅黑" pitchFamily="34" charset="-122"/>
              </a:rPr>
              <a:t>电信联合举办的大型报告会，</a:t>
            </a:r>
            <a:r>
              <a:rPr lang="zh-CN" altLang="en-US" sz="1600" dirty="0">
                <a:ea typeface="微软雅黑" pitchFamily="34" charset="-122"/>
              </a:rPr>
              <a:t>主要邀请学生喜爱的专家学者、党政干部、业界领袖、社会名人、文体明星、青年典型、杰出校友以及省级团组织负责人、电信公司领导和专家等深入到大学校园，针对学生关注的社会热点和成长话题，结合自身成长经历和对国家改革发展的认识，与大学生面对面互动交流，分享关于人生信仰的经验和体会，激励大学生树立正确的世界观、人生观、价值观。</a:t>
            </a:r>
            <a:endParaRPr lang="en-US" altLang="zh-CN" sz="1600" dirty="0"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ea typeface="微软雅黑" pitchFamily="34" charset="-122"/>
              </a:rPr>
              <a:t>      报告会于</a:t>
            </a:r>
            <a:r>
              <a:rPr lang="en-US" altLang="zh-CN" sz="1600" dirty="0" smtClean="0">
                <a:ea typeface="微软雅黑" pitchFamily="34" charset="-122"/>
              </a:rPr>
              <a:t>2013</a:t>
            </a:r>
            <a:r>
              <a:rPr lang="zh-CN" altLang="en-US" sz="1600" dirty="0" smtClean="0">
                <a:ea typeface="微软雅黑" pitchFamily="34" charset="-122"/>
              </a:rPr>
              <a:t>年开始举办，到</a:t>
            </a:r>
            <a:r>
              <a:rPr lang="en-US" altLang="zh-CN" sz="1600" dirty="0" smtClean="0">
                <a:ea typeface="微软雅黑" pitchFamily="34" charset="-122"/>
              </a:rPr>
              <a:t>2014</a:t>
            </a:r>
            <a:r>
              <a:rPr lang="zh-CN" altLang="en-US" sz="1600" dirty="0" smtClean="0">
                <a:ea typeface="微软雅黑" pitchFamily="34" charset="-122"/>
              </a:rPr>
              <a:t>年已经成功举办了</a:t>
            </a:r>
            <a:r>
              <a:rPr lang="zh-CN" altLang="en-US" sz="1600" dirty="0">
                <a:ea typeface="微软雅黑" pitchFamily="34" charset="-122"/>
              </a:rPr>
              <a:t>多</a:t>
            </a:r>
            <a:r>
              <a:rPr lang="zh-CN" altLang="en-US" sz="1600" dirty="0" smtClean="0">
                <a:ea typeface="微软雅黑" pitchFamily="34" charset="-122"/>
              </a:rPr>
              <a:t>场，取得了良好的成绩。</a:t>
            </a:r>
            <a:r>
              <a:rPr lang="en-US" altLang="zh-CN" sz="1600" dirty="0" smtClean="0">
                <a:ea typeface="微软雅黑" pitchFamily="34" charset="-122"/>
              </a:rPr>
              <a:t>2015</a:t>
            </a:r>
            <a:r>
              <a:rPr lang="zh-CN" altLang="en-US" sz="1600" dirty="0" smtClean="0">
                <a:ea typeface="微软雅黑" pitchFamily="34" charset="-122"/>
              </a:rPr>
              <a:t>年将延续成绩继续开展。</a:t>
            </a:r>
            <a:endParaRPr lang="zh-CN" altLang="en-US" sz="1600" dirty="0">
              <a:ea typeface="微软雅黑" pitchFamily="34" charset="-122"/>
            </a:endParaRPr>
          </a:p>
        </p:txBody>
      </p:sp>
      <p:pic>
        <p:nvPicPr>
          <p:cNvPr id="65538" name="Picture 2" descr="http://zhuanti.gqt.org.cn/2011/jd90/xzg/dbgjxy/201105/W0201105204220008175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1"/>
            <a:ext cx="3886200" cy="2526030"/>
          </a:xfrm>
          <a:prstGeom prst="rect">
            <a:avLst/>
          </a:prstGeom>
          <a:noFill/>
        </p:spPr>
      </p:pic>
      <p:pic>
        <p:nvPicPr>
          <p:cNvPr id="65540" name="Picture 4" descr="http://www.sdyl.gov.cn/upload/newsimg/2011-05/10a1b12c-779d-44e5-9668-483e026de0f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753523"/>
            <a:ext cx="3585189" cy="25230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与信仰对话，飞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中国梦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-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名家报告进校园活动</a:t>
            </a:r>
          </a:p>
        </p:txBody>
      </p:sp>
      <p:cxnSp>
        <p:nvCxnSpPr>
          <p:cNvPr id="8" name="肘形连接符 7"/>
          <p:cNvCxnSpPr/>
          <p:nvPr/>
        </p:nvCxnSpPr>
        <p:spPr bwMode="auto">
          <a:xfrm>
            <a:off x="381000" y="1371600"/>
            <a:ext cx="8229600" cy="4267200"/>
          </a:xfrm>
          <a:prstGeom prst="bentConnector3">
            <a:avLst>
              <a:gd name="adj1" fmla="val 6999"/>
            </a:avLst>
          </a:prstGeom>
          <a:solidFill>
            <a:srgbClr val="4F81BD"/>
          </a:solidFill>
          <a:ln w="9525" cap="flat" cmpd="sng" algn="ctr">
            <a:solidFill>
              <a:sysClr val="window" lastClr="FFFFFF">
                <a:lumMod val="75000"/>
              </a:sysClr>
            </a:solidFill>
            <a:prstDash val="lgDash"/>
            <a:round/>
            <a:headEnd type="none" w="med" len="med"/>
            <a:tailEnd type="arrow"/>
          </a:ln>
          <a:effectLst/>
        </p:spPr>
      </p:cxnSp>
      <p:pic>
        <p:nvPicPr>
          <p:cNvPr id="9" name="Picture 1" descr="C:\Documents and Settings\Administrator\桌面\图片\公关公司与企业公关部的5点区别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305050"/>
            <a:ext cx="2819400" cy="211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矩形 11"/>
          <p:cNvSpPr/>
          <p:nvPr/>
        </p:nvSpPr>
        <p:spPr>
          <a:xfrm>
            <a:off x="1219200" y="2074038"/>
            <a:ext cx="4495800" cy="2862322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一、活动背景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二、活动规划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三、活动执行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四、活动意义</a:t>
            </a:r>
            <a:endParaRPr lang="en-US" altLang="zh-CN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活动概述</a:t>
            </a:r>
          </a:p>
        </p:txBody>
      </p:sp>
      <p:graphicFrame>
        <p:nvGraphicFramePr>
          <p:cNvPr id="17" name="Group 6"/>
          <p:cNvGraphicFramePr>
            <a:graphicFrameLocks noGrp="1"/>
          </p:cNvGraphicFramePr>
          <p:nvPr/>
        </p:nvGraphicFramePr>
        <p:xfrm>
          <a:off x="295245" y="1218447"/>
          <a:ext cx="8545412" cy="4802238"/>
        </p:xfrm>
        <a:graphic>
          <a:graphicData uri="http://schemas.openxmlformats.org/drawingml/2006/table">
            <a:tbl>
              <a:tblPr/>
              <a:tblGrid>
                <a:gridCol w="1296955"/>
                <a:gridCol w="7248457"/>
              </a:tblGrid>
              <a:tr h="9401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  <a:sym typeface="Arial" pitchFamily="34" charset="0"/>
                        </a:rPr>
                        <a:t>活动主题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与信仰对话 飞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Young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中国梦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C090"/>
                    </a:solidFill>
                  </a:tcPr>
                </a:tc>
              </a:tr>
              <a:tr h="9646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  <a:sym typeface="Arial" pitchFamily="34" charset="0"/>
                        </a:rPr>
                        <a:t>活动名称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上海电信名家报告进校园活动 </a:t>
                      </a: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555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  <a:sym typeface="Arial" pitchFamily="34" charset="0"/>
                        </a:rPr>
                        <a:t>活动组织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主办单位：上海团市委、上海电信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协办单位：三人行公司</a:t>
                      </a:r>
                      <a:endParaRPr kumimoji="0" 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555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  <a:sym typeface="Arial" pitchFamily="34" charset="0"/>
                        </a:rPr>
                        <a:t>活动时间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2015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年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12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月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-2016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年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12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月 </a:t>
                      </a:r>
                      <a:endParaRPr kumimoji="0" 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863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  <a:sym typeface="Arial" pitchFamily="34" charset="0"/>
                        </a:rPr>
                        <a:t>活动形式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微软雅黑" pitchFamily="34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1+3+N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Arial" pitchFamily="34" charset="0"/>
                        </a:rPr>
                        <a:t> </a:t>
                      </a:r>
                      <a:endParaRPr kumimoji="0" 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活动规划</a:t>
            </a:r>
          </a:p>
        </p:txBody>
      </p:sp>
      <p:graphicFrame>
        <p:nvGraphicFramePr>
          <p:cNvPr id="7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040067"/>
              </p:ext>
            </p:extLst>
          </p:nvPr>
        </p:nvGraphicFramePr>
        <p:xfrm>
          <a:off x="295245" y="1730868"/>
          <a:ext cx="8374094" cy="428625"/>
        </p:xfrm>
        <a:graphic>
          <a:graphicData uri="http://schemas.openxmlformats.org/drawingml/2006/table">
            <a:tbl>
              <a:tblPr/>
              <a:tblGrid>
                <a:gridCol w="1989975"/>
                <a:gridCol w="1600785"/>
                <a:gridCol w="542218"/>
                <a:gridCol w="1626655"/>
                <a:gridCol w="1006977"/>
                <a:gridCol w="1607484"/>
              </a:tblGrid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5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月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6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月</a:t>
                      </a:r>
                      <a:endParaRPr kumimoji="0" lang="zh-CN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。。。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6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月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。。。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12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月</a:t>
                      </a: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cxnSp>
        <p:nvCxnSpPr>
          <p:cNvPr id="8" name="直接箭头连接符 6"/>
          <p:cNvCxnSpPr>
            <a:cxnSpLocks noChangeShapeType="1"/>
          </p:cNvCxnSpPr>
          <p:nvPr/>
        </p:nvCxnSpPr>
        <p:spPr bwMode="auto">
          <a:xfrm>
            <a:off x="295244" y="2281237"/>
            <a:ext cx="8477250" cy="1588"/>
          </a:xfrm>
          <a:prstGeom prst="straightConnector1">
            <a:avLst/>
          </a:prstGeom>
          <a:noFill/>
          <a:ln w="57150">
            <a:solidFill>
              <a:srgbClr val="7F7F7F"/>
            </a:solidFill>
            <a:miter lim="800000"/>
            <a:tailEnd type="arrow" w="med" len="med"/>
          </a:ln>
        </p:spPr>
      </p:cxn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303344" y="1368113"/>
            <a:ext cx="941883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1600" b="1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sz="2400" dirty="0">
              <a:solidFill>
                <a:srgbClr val="7F7F7F"/>
              </a:solidFill>
              <a:latin typeface="Calibri" pitchFamily="34" charset="0"/>
              <a:sym typeface="宋体" charset="-122"/>
            </a:endParaRPr>
          </a:p>
        </p:txBody>
      </p:sp>
      <p:sp>
        <p:nvSpPr>
          <p:cNvPr id="11" name="矩形 90"/>
          <p:cNvSpPr>
            <a:spLocks noChangeArrowheads="1"/>
          </p:cNvSpPr>
          <p:nvPr/>
        </p:nvSpPr>
        <p:spPr bwMode="auto">
          <a:xfrm>
            <a:off x="76225" y="2356266"/>
            <a:ext cx="2208995" cy="129862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4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场</a:t>
            </a:r>
            <a:endParaRPr lang="en-US" altLang="zh-CN" sz="44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项目启动会</a:t>
            </a:r>
            <a:r>
              <a:rPr lang="en-US" altLang="zh-CN" sz="1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+</a:t>
            </a:r>
            <a:r>
              <a:rPr lang="zh-CN" altLang="en-US" sz="1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明星报告会</a:t>
            </a:r>
            <a:endParaRPr lang="zh-CN" altLang="en-US" sz="1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" name="矩形 90"/>
          <p:cNvSpPr>
            <a:spLocks noChangeArrowheads="1"/>
          </p:cNvSpPr>
          <p:nvPr/>
        </p:nvSpPr>
        <p:spPr bwMode="auto">
          <a:xfrm>
            <a:off x="2312390" y="3807345"/>
            <a:ext cx="6299588" cy="1069949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N</a:t>
            </a:r>
            <a:r>
              <a:rPr lang="zh-CN" altLang="en-US" sz="4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场</a:t>
            </a:r>
            <a:endParaRPr lang="en-US" altLang="zh-CN" sz="44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名家进校园报告会</a:t>
            </a:r>
            <a:endParaRPr lang="zh-CN" altLang="en-US" sz="1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矩形 90"/>
          <p:cNvSpPr>
            <a:spLocks noChangeArrowheads="1"/>
          </p:cNvSpPr>
          <p:nvPr/>
        </p:nvSpPr>
        <p:spPr bwMode="auto">
          <a:xfrm>
            <a:off x="4419549" y="2356266"/>
            <a:ext cx="1600746" cy="129862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4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场</a:t>
            </a:r>
            <a:endParaRPr lang="en-US" altLang="zh-CN" sz="44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项目阶段汇报会</a:t>
            </a:r>
            <a:endParaRPr lang="zh-CN" altLang="en-US" sz="1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90"/>
          <p:cNvSpPr>
            <a:spLocks noChangeArrowheads="1"/>
          </p:cNvSpPr>
          <p:nvPr/>
        </p:nvSpPr>
        <p:spPr bwMode="auto">
          <a:xfrm>
            <a:off x="7011232" y="2356266"/>
            <a:ext cx="1600746" cy="129862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4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场</a:t>
            </a:r>
            <a:endParaRPr lang="en-US" altLang="zh-CN" sz="4400" b="1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项目工作总结会</a:t>
            </a:r>
            <a:endParaRPr lang="zh-CN" altLang="en-US" sz="1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600" y="958133"/>
            <a:ext cx="2015150" cy="131018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活动规划</a:t>
            </a:r>
          </a:p>
        </p:txBody>
      </p:sp>
      <p:cxnSp>
        <p:nvCxnSpPr>
          <p:cNvPr id="20" name="直接连接符 19"/>
          <p:cNvCxnSpPr/>
          <p:nvPr/>
        </p:nvCxnSpPr>
        <p:spPr bwMode="auto">
          <a:xfrm>
            <a:off x="4808778" y="3321600"/>
            <a:ext cx="1171317" cy="1600746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96" y="1720854"/>
            <a:ext cx="4472632" cy="2973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095" y="4146207"/>
            <a:ext cx="1992059" cy="1309721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 bwMode="auto">
          <a:xfrm>
            <a:off x="455796" y="1717570"/>
            <a:ext cx="4472632" cy="609808"/>
          </a:xfrm>
          <a:prstGeom prst="rect">
            <a:avLst/>
          </a:prstGeom>
          <a:solidFill>
            <a:srgbClr val="FFFF00">
              <a:alpha val="4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6348" y="1980840"/>
            <a:ext cx="3963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场 “明星报告会”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连接符 30"/>
          <p:cNvCxnSpPr>
            <a:stCxn id="23" idx="3"/>
          </p:cNvCxnSpPr>
          <p:nvPr/>
        </p:nvCxnSpPr>
        <p:spPr bwMode="auto">
          <a:xfrm flipV="1">
            <a:off x="4928428" y="1720854"/>
            <a:ext cx="1051667" cy="148676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6104620" y="5608380"/>
            <a:ext cx="2058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……………………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 bwMode="auto">
          <a:xfrm>
            <a:off x="5980096" y="1485305"/>
            <a:ext cx="1967444" cy="304904"/>
          </a:xfrm>
          <a:prstGeom prst="rect">
            <a:avLst/>
          </a:prstGeom>
          <a:solidFill>
            <a:srgbClr val="92D050">
              <a:alpha val="4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5966600" y="4693668"/>
            <a:ext cx="1967444" cy="304904"/>
          </a:xfrm>
          <a:prstGeom prst="rect">
            <a:avLst/>
          </a:prstGeom>
          <a:solidFill>
            <a:srgbClr val="92D050">
              <a:alpha val="4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71881" y="1489303"/>
            <a:ext cx="20344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推进会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55820" y="4693668"/>
            <a:ext cx="20344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常规场</a:t>
            </a:r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0" y="4824986"/>
            <a:ext cx="5987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明星报告会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6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项目推进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会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en-US" altLang="zh-CN" sz="4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统一规格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报告会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活动规划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0" y="1179995"/>
            <a:ext cx="9144000" cy="4611231"/>
            <a:chOff x="0" y="1179995"/>
            <a:chExt cx="9144000" cy="4611231"/>
          </a:xfrm>
        </p:grpSpPr>
        <p:sp>
          <p:nvSpPr>
            <p:cNvPr id="22" name="矩形 21"/>
            <p:cNvSpPr/>
            <p:nvPr/>
          </p:nvSpPr>
          <p:spPr bwMode="auto">
            <a:xfrm>
              <a:off x="0" y="1728791"/>
              <a:ext cx="9144000" cy="1609162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84474" y="1250721"/>
              <a:ext cx="1773630" cy="1720923"/>
              <a:chOff x="1216757" y="1445825"/>
              <a:chExt cx="1470025" cy="1470025"/>
            </a:xfrm>
          </p:grpSpPr>
          <p:sp>
            <p:nvSpPr>
              <p:cNvPr id="55" name="泪滴形 54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351695" y="1599576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575607" y="1179995"/>
              <a:ext cx="1773630" cy="1773630"/>
              <a:chOff x="1216757" y="1445825"/>
              <a:chExt cx="1470025" cy="1470025"/>
            </a:xfrm>
          </p:grpSpPr>
          <p:sp>
            <p:nvSpPr>
              <p:cNvPr id="53" name="泪滴形 52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351695" y="1599576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526323" y="1198014"/>
              <a:ext cx="1773630" cy="1773630"/>
              <a:chOff x="1216757" y="1445825"/>
              <a:chExt cx="1470025" cy="1470025"/>
            </a:xfrm>
          </p:grpSpPr>
          <p:sp>
            <p:nvSpPr>
              <p:cNvPr id="51" name="泪滴形 50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351695" y="1545570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336032" y="3505226"/>
              <a:ext cx="8741402" cy="2286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名人讲师       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邀请上海本地的在全国范围内知名度较高的讲师进行现场演讲</a:t>
              </a: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规格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现场   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设置专业的 高规格的类似</a:t>
              </a: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TED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的演讲现场，体现整体的高规格 大场面 上档次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人数规模       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邀请和吸引至少上千人单场次的参与，以此来体现明星场地的规格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9" r="13699"/>
            <a:stretch>
              <a:fillRect/>
            </a:stretch>
          </p:blipFill>
          <p:spPr bwMode="auto">
            <a:xfrm>
              <a:off x="847281" y="1430714"/>
              <a:ext cx="1448017" cy="140312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74" r="20074"/>
            <a:stretch>
              <a:fillRect/>
            </a:stretch>
          </p:blipFill>
          <p:spPr bwMode="auto">
            <a:xfrm>
              <a:off x="6738414" y="1318359"/>
              <a:ext cx="1447059" cy="149324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10" t="3677" r="27544" b="-3677"/>
            <a:stretch>
              <a:fillRect/>
            </a:stretch>
          </p:blipFill>
          <p:spPr bwMode="auto">
            <a:xfrm>
              <a:off x="3689130" y="1303719"/>
              <a:ext cx="1448017" cy="14480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4800678" y="2895418"/>
              <a:ext cx="230671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明星报告会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884158" y="2590514"/>
              <a:ext cx="23067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4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场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95244" y="285690"/>
            <a:ext cx="80105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活动规划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0" y="1179995"/>
            <a:ext cx="9144000" cy="4633555"/>
            <a:chOff x="0" y="1179995"/>
            <a:chExt cx="9144000" cy="4633555"/>
          </a:xfrm>
        </p:grpSpPr>
        <p:sp>
          <p:nvSpPr>
            <p:cNvPr id="22" name="矩形 21"/>
            <p:cNvSpPr/>
            <p:nvPr/>
          </p:nvSpPr>
          <p:spPr bwMode="auto">
            <a:xfrm>
              <a:off x="0" y="1728791"/>
              <a:ext cx="9144000" cy="1609162"/>
            </a:xfrm>
            <a:prstGeom prst="rect">
              <a:avLst/>
            </a:prstGeom>
            <a:solidFill>
              <a:schemeClr val="accent6">
                <a:lumMod val="40000"/>
                <a:lumOff val="60000"/>
                <a:alpha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84474" y="1250721"/>
              <a:ext cx="1773630" cy="1720923"/>
              <a:chOff x="1216757" y="1445825"/>
              <a:chExt cx="1470025" cy="1470025"/>
            </a:xfrm>
          </p:grpSpPr>
          <p:sp>
            <p:nvSpPr>
              <p:cNvPr id="55" name="泪滴形 54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351695" y="1599576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575607" y="1179995"/>
              <a:ext cx="1773630" cy="1773630"/>
              <a:chOff x="1216757" y="1445825"/>
              <a:chExt cx="1470025" cy="1470025"/>
            </a:xfrm>
          </p:grpSpPr>
          <p:sp>
            <p:nvSpPr>
              <p:cNvPr id="53" name="泪滴形 52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351695" y="1599576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526323" y="1198014"/>
              <a:ext cx="1773630" cy="1773630"/>
              <a:chOff x="1216757" y="1445825"/>
              <a:chExt cx="1470025" cy="1470025"/>
            </a:xfrm>
          </p:grpSpPr>
          <p:sp>
            <p:nvSpPr>
              <p:cNvPr id="51" name="泪滴形 50"/>
              <p:cNvSpPr/>
              <p:nvPr/>
            </p:nvSpPr>
            <p:spPr>
              <a:xfrm rot="8238807">
                <a:off x="1216757" y="1445825"/>
                <a:ext cx="1470025" cy="1470025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351695" y="1545570"/>
                <a:ext cx="1200150" cy="1198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336032" y="3505226"/>
              <a:ext cx="874140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专项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工作       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与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信仰对话项目作为上海团市委</a:t>
              </a: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年度重点工作项目</a:t>
              </a: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持续跟进       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通过项目推进会的开展，不断了解项目进展，及时改善</a:t>
              </a:r>
              <a:r>
                <a:rPr lang="en-US" altLang="zh-CN" sz="16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32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项目总结       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整理项目开展工作汇报材料，以此来体现项目取得成果 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9" r="13699"/>
            <a:stretch>
              <a:fillRect/>
            </a:stretch>
          </p:blipFill>
          <p:spPr bwMode="auto">
            <a:xfrm>
              <a:off x="847281" y="1430714"/>
              <a:ext cx="1448017" cy="140312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74" r="20074"/>
            <a:stretch>
              <a:fillRect/>
            </a:stretch>
          </p:blipFill>
          <p:spPr bwMode="auto">
            <a:xfrm>
              <a:off x="6738414" y="1318359"/>
              <a:ext cx="1447059" cy="149324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10" t="3677" r="27544" b="-3677"/>
            <a:stretch>
              <a:fillRect/>
            </a:stretch>
          </p:blipFill>
          <p:spPr bwMode="auto">
            <a:xfrm>
              <a:off x="3689130" y="1303719"/>
              <a:ext cx="1448017" cy="14480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4800678" y="2895418"/>
              <a:ext cx="230671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项目沟通推进会</a:t>
              </a:r>
              <a:endPara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884158" y="2590514"/>
              <a:ext cx="23067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48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场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599186" y="1809112"/>
              <a:ext cx="7240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6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dirty="0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34" y="1430714"/>
            <a:ext cx="1547910" cy="1455390"/>
          </a:xfrm>
          <a:prstGeom prst="flowChartConnecto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administrator\appdata\roaming\360se6\User Data\temp\xcb2011121983520_85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235" y="1294765"/>
            <a:ext cx="1564640" cy="15481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appdata\roaming\360se6\User Data\temp\143643098736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256665"/>
            <a:ext cx="1581785" cy="154368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市场部模版-飞you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市场部模版-飞young">
      <a:majorFont>
        <a:latin typeface="黑体"/>
        <a:ea typeface="黑体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1506</Words>
  <Application>Microsoft Office PowerPoint</Application>
  <PresentationFormat>全屏显示(4:3)</PresentationFormat>
  <Paragraphs>265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市场部模版-飞young</vt:lpstr>
      <vt:lpstr>自定义设计方案</vt:lpstr>
      <vt:lpstr>“与信仰对话 飞Young中国梦” 名家报告进校园活动 汇报方案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Shichb-Shenyn</dc:creator>
  <cp:lastModifiedBy>戚梦圆</cp:lastModifiedBy>
  <cp:revision>817</cp:revision>
  <dcterms:created xsi:type="dcterms:W3CDTF">2112-12-31T16:00:00Z</dcterms:created>
  <dcterms:modified xsi:type="dcterms:W3CDTF">2016-04-07T07:54:53Z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2052-10.1.0.5346</vt:lpwstr>
  </property>
</Properties>
</file>